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a:p>
        </p:txBody>
      </p:sp>
      <p:sp>
        <p:nvSpPr>
          <p:cNvPr id="101" name="Shape 10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Diapositiva titolo">
    <p:spTree>
      <p:nvGrpSpPr>
        <p:cNvPr id="1" name=""/>
        <p:cNvGrpSpPr/>
        <p:nvPr/>
      </p:nvGrpSpPr>
      <p:grpSpPr>
        <a:xfrm>
          <a:off x="0" y="0"/>
          <a:ext cx="0" cy="0"/>
          <a:chOff x="0" y="0"/>
          <a:chExt cx="0" cy="0"/>
        </a:xfrm>
      </p:grpSpPr>
      <p:sp>
        <p:nvSpPr>
          <p:cNvPr id="11" name="Title Text"/>
          <p:cNvSpPr txBox="1"/>
          <p:nvPr>
            <p:ph type="title"/>
          </p:nvPr>
        </p:nvSpPr>
        <p:spPr>
          <a:xfrm>
            <a:off x="1143000" y="1122362"/>
            <a:ext cx="6858000" cy="2387601"/>
          </a:xfrm>
          <a:prstGeom prst="rect">
            <a:avLst/>
          </a:prstGeom>
        </p:spPr>
        <p:txBody>
          <a:bodyPr anchor="b"/>
          <a:lstStyle>
            <a:lvl1pPr algn="ctr">
              <a:defRPr sz="4500"/>
            </a:lvl1pPr>
          </a:lstStyle>
          <a:p>
            <a:pPr/>
            <a:r>
              <a:t>Title Text</a:t>
            </a:r>
          </a:p>
        </p:txBody>
      </p:sp>
      <p:sp>
        <p:nvSpPr>
          <p:cNvPr id="12" name="Body Level One…"/>
          <p:cNvSpPr txBox="1"/>
          <p:nvPr>
            <p:ph type="body" sz="quarter" idx="1"/>
          </p:nvPr>
        </p:nvSpPr>
        <p:spPr>
          <a:xfrm>
            <a:off x="1143000" y="3602037"/>
            <a:ext cx="6858000" cy="1655763"/>
          </a:xfrm>
          <a:prstGeom prst="rect">
            <a:avLst/>
          </a:prstGeom>
        </p:spPr>
        <p:txBody>
          <a:bodyPr/>
          <a:lstStyle>
            <a:lvl1pPr marL="0" indent="0" algn="ctr">
              <a:buSzTx/>
              <a:buFontTx/>
              <a:buNone/>
              <a:defRPr sz="1800"/>
            </a:lvl1pPr>
            <a:lvl2pPr marL="0" indent="342900" algn="ctr">
              <a:buSzTx/>
              <a:buFontTx/>
              <a:buNone/>
              <a:defRPr sz="1800"/>
            </a:lvl2pPr>
            <a:lvl3pPr marL="0" indent="685800" algn="ctr">
              <a:buSzTx/>
              <a:buFontTx/>
              <a:buNone/>
              <a:defRPr sz="1800"/>
            </a:lvl3pPr>
            <a:lvl4pPr marL="0" indent="1028700" algn="ctr">
              <a:buSzTx/>
              <a:buFontTx/>
              <a:buNone/>
              <a:defRPr sz="1800"/>
            </a:lvl4pPr>
            <a:lvl5pPr marL="0" indent="1371600" algn="ctr">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contenuto">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estazione sezione">
    <p:spTree>
      <p:nvGrpSpPr>
        <p:cNvPr id="1" name=""/>
        <p:cNvGrpSpPr/>
        <p:nvPr/>
      </p:nvGrpSpPr>
      <p:grpSpPr>
        <a:xfrm>
          <a:off x="0" y="0"/>
          <a:ext cx="0" cy="0"/>
          <a:chOff x="0" y="0"/>
          <a:chExt cx="0" cy="0"/>
        </a:xfrm>
      </p:grpSpPr>
      <p:sp>
        <p:nvSpPr>
          <p:cNvPr id="29" name="Title Text"/>
          <p:cNvSpPr txBox="1"/>
          <p:nvPr>
            <p:ph type="title"/>
          </p:nvPr>
        </p:nvSpPr>
        <p:spPr>
          <a:xfrm>
            <a:off x="623887" y="1709739"/>
            <a:ext cx="7886701" cy="2852737"/>
          </a:xfrm>
          <a:prstGeom prst="rect">
            <a:avLst/>
          </a:prstGeom>
        </p:spPr>
        <p:txBody>
          <a:bodyPr anchor="b"/>
          <a:lstStyle>
            <a:lvl1pPr>
              <a:defRPr sz="4500"/>
            </a:lvl1pPr>
          </a:lstStyle>
          <a:p>
            <a:pPr/>
            <a:r>
              <a:t>Title Text</a:t>
            </a:r>
          </a:p>
        </p:txBody>
      </p:sp>
      <p:sp>
        <p:nvSpPr>
          <p:cNvPr id="30" name="Body Level One…"/>
          <p:cNvSpPr txBox="1"/>
          <p:nvPr>
            <p:ph type="body" sz="quarter" idx="1"/>
          </p:nvPr>
        </p:nvSpPr>
        <p:spPr>
          <a:xfrm>
            <a:off x="623887" y="4589464"/>
            <a:ext cx="7886701" cy="1500188"/>
          </a:xfrm>
          <a:prstGeom prst="rect">
            <a:avLst/>
          </a:prstGeom>
        </p:spPr>
        <p:txBody>
          <a:bodyPr/>
          <a:lstStyle>
            <a:lvl1pPr marL="0" indent="0">
              <a:buSzTx/>
              <a:buFontTx/>
              <a:buNone/>
              <a:defRPr sz="1800">
                <a:solidFill>
                  <a:srgbClr val="888888"/>
                </a:solidFill>
              </a:defRPr>
            </a:lvl1pPr>
            <a:lvl2pPr marL="0" indent="342900">
              <a:buSzTx/>
              <a:buFontTx/>
              <a:buNone/>
              <a:defRPr sz="1800">
                <a:solidFill>
                  <a:srgbClr val="888888"/>
                </a:solidFill>
              </a:defRPr>
            </a:lvl2pPr>
            <a:lvl3pPr marL="0" indent="685800">
              <a:buSzTx/>
              <a:buFontTx/>
              <a:buNone/>
              <a:defRPr sz="1800">
                <a:solidFill>
                  <a:srgbClr val="888888"/>
                </a:solidFill>
              </a:defRPr>
            </a:lvl3pPr>
            <a:lvl4pPr marL="0" indent="1028700">
              <a:buSzTx/>
              <a:buFontTx/>
              <a:buNone/>
              <a:defRPr sz="1800">
                <a:solidFill>
                  <a:srgbClr val="888888"/>
                </a:solidFill>
              </a:defRPr>
            </a:lvl4pPr>
            <a:lvl5pPr marL="0" indent="1371600">
              <a:buSzTx/>
              <a:buFontTx/>
              <a:buNone/>
              <a:defRPr sz="1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e contenuti">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628650" y="1825625"/>
            <a:ext cx="38862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fronto">
    <p:spTree>
      <p:nvGrpSpPr>
        <p:cNvPr id="1" name=""/>
        <p:cNvGrpSpPr/>
        <p:nvPr/>
      </p:nvGrpSpPr>
      <p:grpSpPr>
        <a:xfrm>
          <a:off x="0" y="0"/>
          <a:ext cx="0" cy="0"/>
          <a:chOff x="0" y="0"/>
          <a:chExt cx="0" cy="0"/>
        </a:xfrm>
      </p:grpSpPr>
      <p:sp>
        <p:nvSpPr>
          <p:cNvPr id="47" name="Title Text"/>
          <p:cNvSpPr txBox="1"/>
          <p:nvPr>
            <p:ph type="title"/>
          </p:nvPr>
        </p:nvSpPr>
        <p:spPr>
          <a:xfrm>
            <a:off x="629841" y="365125"/>
            <a:ext cx="7886701" cy="1325564"/>
          </a:xfrm>
          <a:prstGeom prst="rect">
            <a:avLst/>
          </a:prstGeom>
        </p:spPr>
        <p:txBody>
          <a:bodyPr/>
          <a:lstStyle/>
          <a:p>
            <a:pPr/>
            <a:r>
              <a:t>Title Text</a:t>
            </a:r>
          </a:p>
        </p:txBody>
      </p:sp>
      <p:sp>
        <p:nvSpPr>
          <p:cNvPr id="48" name="Body Level One…"/>
          <p:cNvSpPr txBox="1"/>
          <p:nvPr>
            <p:ph type="body" sz="quarter" idx="1"/>
          </p:nvPr>
        </p:nvSpPr>
        <p:spPr>
          <a:xfrm>
            <a:off x="629841" y="1681163"/>
            <a:ext cx="3868341" cy="823913"/>
          </a:xfrm>
          <a:prstGeom prst="rect">
            <a:avLst/>
          </a:prstGeom>
        </p:spPr>
        <p:txBody>
          <a:bodyPr anchor="b"/>
          <a:lstStyle>
            <a:lvl1pPr marL="0" indent="0">
              <a:buSzTx/>
              <a:buFontTx/>
              <a:buNone/>
              <a:defRPr b="1" sz="1800"/>
            </a:lvl1pPr>
            <a:lvl2pPr marL="0" indent="342900">
              <a:buSzTx/>
              <a:buFontTx/>
              <a:buNone/>
              <a:defRPr b="1" sz="1800"/>
            </a:lvl2pPr>
            <a:lvl3pPr marL="0" indent="685800">
              <a:buSzTx/>
              <a:buFontTx/>
              <a:buNone/>
              <a:defRPr b="1" sz="1800"/>
            </a:lvl3pPr>
            <a:lvl4pPr marL="0" indent="1028700">
              <a:buSzTx/>
              <a:buFontTx/>
              <a:buNone/>
              <a:defRPr b="1" sz="1800"/>
            </a:lvl4pPr>
            <a:lvl5pPr marL="0" indent="1371600">
              <a:buSzTx/>
              <a:buFontTx/>
              <a:buNone/>
              <a:defRPr b="1" sz="1800"/>
            </a:lvl5pPr>
          </a:lstStyle>
          <a:p>
            <a:pPr/>
            <a:r>
              <a:t>Body Level One</a:t>
            </a:r>
          </a:p>
          <a:p>
            <a:pPr lvl="1"/>
            <a:r>
              <a:t>Body Level Two</a:t>
            </a:r>
          </a:p>
          <a:p>
            <a:pPr lvl="2"/>
            <a:r>
              <a:t>Body Level Three</a:t>
            </a:r>
          </a:p>
          <a:p>
            <a:pPr lvl="3"/>
            <a:r>
              <a:t>Body Level Four</a:t>
            </a:r>
          </a:p>
          <a:p>
            <a:pPr lvl="4"/>
            <a:r>
              <a:t>Body Level Five</a:t>
            </a:r>
          </a:p>
        </p:txBody>
      </p:sp>
      <p:sp>
        <p:nvSpPr>
          <p:cNvPr id="49" name="Segnaposto testo 4"/>
          <p:cNvSpPr/>
          <p:nvPr>
            <p:ph type="body" sz="quarter" idx="21"/>
          </p:nvPr>
        </p:nvSpPr>
        <p:spPr>
          <a:xfrm>
            <a:off x="4629149" y="1681163"/>
            <a:ext cx="3887393" cy="823913"/>
          </a:xfrm>
          <a:prstGeom prst="rect">
            <a:avLst/>
          </a:prstGeom>
        </p:spPr>
        <p:txBody>
          <a:bodyPr anchor="b"/>
          <a:lstStyle/>
          <a:p>
            <a:pPr marL="0" indent="0">
              <a:buSzTx/>
              <a:buFontTx/>
              <a:buNone/>
              <a:defRPr b="1" sz="18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olo titolo">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uota">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uto con didascalia">
    <p:spTree>
      <p:nvGrpSpPr>
        <p:cNvPr id="1" name=""/>
        <p:cNvGrpSpPr/>
        <p:nvPr/>
      </p:nvGrpSpPr>
      <p:grpSpPr>
        <a:xfrm>
          <a:off x="0" y="0"/>
          <a:ext cx="0" cy="0"/>
          <a:chOff x="0" y="0"/>
          <a:chExt cx="0" cy="0"/>
        </a:xfrm>
      </p:grpSpPr>
      <p:sp>
        <p:nvSpPr>
          <p:cNvPr id="72" name="Title Text"/>
          <p:cNvSpPr txBox="1"/>
          <p:nvPr>
            <p:ph type="title"/>
          </p:nvPr>
        </p:nvSpPr>
        <p:spPr>
          <a:xfrm>
            <a:off x="629841" y="457200"/>
            <a:ext cx="2949178" cy="1600200"/>
          </a:xfrm>
          <a:prstGeom prst="rect">
            <a:avLst/>
          </a:prstGeom>
        </p:spPr>
        <p:txBody>
          <a:bodyPr anchor="b"/>
          <a:lstStyle>
            <a:lvl1pPr>
              <a:defRPr sz="2400"/>
            </a:lvl1pPr>
          </a:lstStyle>
          <a:p>
            <a:pPr/>
            <a:r>
              <a:t>Title Text</a:t>
            </a:r>
          </a:p>
        </p:txBody>
      </p:sp>
      <p:sp>
        <p:nvSpPr>
          <p:cNvPr id="73" name="Body Level One…"/>
          <p:cNvSpPr txBox="1"/>
          <p:nvPr>
            <p:ph type="body" sz="half" idx="1"/>
          </p:nvPr>
        </p:nvSpPr>
        <p:spPr>
          <a:xfrm>
            <a:off x="3887391" y="987425"/>
            <a:ext cx="4629151" cy="4873626"/>
          </a:xfrm>
          <a:prstGeom prst="rect">
            <a:avLst/>
          </a:prstGeom>
        </p:spPr>
        <p:txBody>
          <a:bodyPr/>
          <a:lstStyle>
            <a:lvl1pPr>
              <a:defRPr sz="2400"/>
            </a:lvl1pPr>
            <a:lvl2pPr marL="538842" indent="-195942">
              <a:defRPr sz="2400"/>
            </a:lvl2pPr>
            <a:lvl3pPr marL="914400" indent="-228600">
              <a:defRPr sz="2400"/>
            </a:lvl3pPr>
            <a:lvl4pPr marL="1303019" indent="-274319">
              <a:defRPr sz="2400"/>
            </a:lvl4pPr>
            <a:lvl5pPr marL="1645920" indent="-274320">
              <a:defRPr sz="2400"/>
            </a:lvl5pPr>
          </a:lstStyle>
          <a:p>
            <a:pPr/>
            <a:r>
              <a:t>Body Level One</a:t>
            </a:r>
          </a:p>
          <a:p>
            <a:pPr lvl="1"/>
            <a:r>
              <a:t>Body Level Two</a:t>
            </a:r>
          </a:p>
          <a:p>
            <a:pPr lvl="2"/>
            <a:r>
              <a:t>Body Level Three</a:t>
            </a:r>
          </a:p>
          <a:p>
            <a:pPr lvl="3"/>
            <a:r>
              <a:t>Body Level Four</a:t>
            </a:r>
          </a:p>
          <a:p>
            <a:pPr lvl="4"/>
            <a:r>
              <a:t>Body Level Five</a:t>
            </a:r>
          </a:p>
        </p:txBody>
      </p:sp>
      <p:sp>
        <p:nvSpPr>
          <p:cNvPr id="74" name="Segnaposto testo 3"/>
          <p:cNvSpPr/>
          <p:nvPr>
            <p:ph type="body" sz="quarter" idx="21"/>
          </p:nvPr>
        </p:nvSpPr>
        <p:spPr>
          <a:xfrm>
            <a:off x="629840" y="2057400"/>
            <a:ext cx="2949180" cy="3811588"/>
          </a:xfrm>
          <a:prstGeom prst="rect">
            <a:avLst/>
          </a:prstGeom>
        </p:spPr>
        <p:txBody>
          <a:bodyPr/>
          <a:lstStyle/>
          <a:p>
            <a:pPr marL="0" indent="0">
              <a:buSzTx/>
              <a:buFontTx/>
              <a:buNone/>
              <a:defRPr sz="12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mmagine con didascalia">
    <p:spTree>
      <p:nvGrpSpPr>
        <p:cNvPr id="1" name=""/>
        <p:cNvGrpSpPr/>
        <p:nvPr/>
      </p:nvGrpSpPr>
      <p:grpSpPr>
        <a:xfrm>
          <a:off x="0" y="0"/>
          <a:ext cx="0" cy="0"/>
          <a:chOff x="0" y="0"/>
          <a:chExt cx="0" cy="0"/>
        </a:xfrm>
      </p:grpSpPr>
      <p:sp>
        <p:nvSpPr>
          <p:cNvPr id="82" name="Title Text"/>
          <p:cNvSpPr txBox="1"/>
          <p:nvPr>
            <p:ph type="title"/>
          </p:nvPr>
        </p:nvSpPr>
        <p:spPr>
          <a:xfrm>
            <a:off x="629841" y="457200"/>
            <a:ext cx="2949178" cy="1600200"/>
          </a:xfrm>
          <a:prstGeom prst="rect">
            <a:avLst/>
          </a:prstGeom>
        </p:spPr>
        <p:txBody>
          <a:bodyPr anchor="b"/>
          <a:lstStyle>
            <a:lvl1pPr>
              <a:defRPr sz="2400"/>
            </a:lvl1pPr>
          </a:lstStyle>
          <a:p>
            <a:pPr/>
            <a:r>
              <a:t>Title Text</a:t>
            </a:r>
          </a:p>
        </p:txBody>
      </p:sp>
      <p:sp>
        <p:nvSpPr>
          <p:cNvPr id="83" name="Segnaposto immagine 2"/>
          <p:cNvSpPr/>
          <p:nvPr>
            <p:ph type="pic" sz="half" idx="21"/>
          </p:nvPr>
        </p:nvSpPr>
        <p:spPr>
          <a:xfrm>
            <a:off x="3887391" y="987425"/>
            <a:ext cx="4629151" cy="4873626"/>
          </a:xfrm>
          <a:prstGeom prst="rect">
            <a:avLst/>
          </a:prstGeom>
        </p:spPr>
        <p:txBody>
          <a:bodyPr lIns="91439" rIns="91439">
            <a:noAutofit/>
          </a:bodyPr>
          <a:lstStyle/>
          <a:p>
            <a:pPr/>
          </a:p>
        </p:txBody>
      </p:sp>
      <p:sp>
        <p:nvSpPr>
          <p:cNvPr id="84" name="Body Level One…"/>
          <p:cNvSpPr txBox="1"/>
          <p:nvPr>
            <p:ph type="body" sz="quarter" idx="1"/>
          </p:nvPr>
        </p:nvSpPr>
        <p:spPr>
          <a:xfrm>
            <a:off x="629841" y="2057400"/>
            <a:ext cx="2949178" cy="3811588"/>
          </a:xfrm>
          <a:prstGeom prst="rect">
            <a:avLst/>
          </a:prstGeom>
        </p:spPr>
        <p:txBody>
          <a:bodyPr/>
          <a:lstStyle>
            <a:lvl1pPr marL="0" indent="0">
              <a:buSzTx/>
              <a:buFontTx/>
              <a:buNone/>
              <a:defRPr sz="1200"/>
            </a:lvl1pPr>
            <a:lvl2pPr marL="0" indent="342900">
              <a:buSzTx/>
              <a:buFontTx/>
              <a:buNone/>
              <a:defRPr sz="1200"/>
            </a:lvl2pPr>
            <a:lvl3pPr marL="0" indent="685800">
              <a:buSzTx/>
              <a:buFontTx/>
              <a:buNone/>
              <a:defRPr sz="1200"/>
            </a:lvl3pPr>
            <a:lvl4pPr marL="0" indent="1028700">
              <a:buSzTx/>
              <a:buFontTx/>
              <a:buNone/>
              <a:defRPr sz="1200"/>
            </a:lvl4pPr>
            <a:lvl5pPr marL="0" indent="1371600">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628650" y="1825625"/>
            <a:ext cx="78867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295347" y="6435956"/>
            <a:ext cx="220003" cy="205915"/>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1pPr>
      <a:lvl2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2pPr>
      <a:lvl3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3pPr>
      <a:lvl4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4pPr>
      <a:lvl5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5pPr>
      <a:lvl6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6pPr>
      <a:lvl7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7pPr>
      <a:lvl8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8pPr>
      <a:lvl9pPr marL="0" marR="0" indent="0" algn="l" defTabSz="685800" rtl="0" latinLnBrk="0">
        <a:lnSpc>
          <a:spcPct val="90000"/>
        </a:lnSpc>
        <a:spcBef>
          <a:spcPts val="0"/>
        </a:spcBef>
        <a:spcAft>
          <a:spcPts val="0"/>
        </a:spcAft>
        <a:buClrTx/>
        <a:buSzTx/>
        <a:buFontTx/>
        <a:buNone/>
        <a:tabLst/>
        <a:defRPr b="0" baseline="0" cap="none" i="0" spc="0" strike="noStrike" sz="3300" u="none">
          <a:solidFill>
            <a:srgbClr val="000000"/>
          </a:solidFill>
          <a:uFillTx/>
          <a:latin typeface="Calibri Light"/>
          <a:ea typeface="Calibri Light"/>
          <a:cs typeface="Calibri Light"/>
          <a:sym typeface="Calibri Light"/>
        </a:defRPr>
      </a:lvl9pPr>
    </p:titleStyle>
    <p:bodyStyle>
      <a:lvl1pPr marL="171450" marR="0" indent="-17145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1pPr>
      <a:lvl2pPr marL="542925" marR="0" indent="-200025"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2pPr>
      <a:lvl3pPr marL="925830" marR="0" indent="-240030"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3pPr>
      <a:lvl4pPr marL="13056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4pPr>
      <a:lvl5pPr marL="16485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5pPr>
      <a:lvl6pPr marL="19914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6pPr>
      <a:lvl7pPr marL="23343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7pPr>
      <a:lvl8pPr marL="26772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8pPr>
      <a:lvl9pPr marL="3020157" marR="0" indent="-276957" algn="l" defTabSz="685800" rtl="0" latinLnBrk="0">
        <a:lnSpc>
          <a:spcPct val="90000"/>
        </a:lnSpc>
        <a:spcBef>
          <a:spcPts val="700"/>
        </a:spcBef>
        <a:spcAft>
          <a:spcPts val="0"/>
        </a:spcAft>
        <a:buClrTx/>
        <a:buSzPct val="100000"/>
        <a:buFont typeface="Arial"/>
        <a:buChar char="•"/>
        <a:tabLst/>
        <a:defRPr b="0" baseline="0" cap="none" i="0" spc="0" strike="noStrike" sz="21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9.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Rectangle 99"/>
          <p:cNvSpPr/>
          <p:nvPr/>
        </p:nvSpPr>
        <p:spPr>
          <a:xfrm>
            <a:off x="0" y="0"/>
            <a:ext cx="9144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04" name="Rectangle 101"/>
          <p:cNvSpPr/>
          <p:nvPr/>
        </p:nvSpPr>
        <p:spPr>
          <a:xfrm rot="10800000">
            <a:off x="-2" y="-22693"/>
            <a:ext cx="9143999" cy="4374130"/>
          </a:xfrm>
          <a:prstGeom prst="rect">
            <a:avLst/>
          </a:prstGeom>
          <a:gradFill>
            <a:gsLst>
              <a:gs pos="0">
                <a:srgbClr val="2F5597"/>
              </a:gs>
              <a:gs pos="100000">
                <a:srgbClr val="000000"/>
              </a:gs>
            </a:gsLst>
            <a:lin ang="15000000"/>
          </a:gradFill>
          <a:ln w="12700">
            <a:miter lim="400000"/>
          </a:ln>
        </p:spPr>
        <p:txBody>
          <a:bodyPr lIns="45719" rIns="45719" anchor="ctr"/>
          <a:lstStyle/>
          <a:p>
            <a:pPr algn="ctr">
              <a:defRPr>
                <a:solidFill>
                  <a:srgbClr val="FFFFFF"/>
                </a:solidFill>
              </a:defRPr>
            </a:pPr>
          </a:p>
        </p:txBody>
      </p:sp>
      <p:sp>
        <p:nvSpPr>
          <p:cNvPr id="105" name="Rectangle 103"/>
          <p:cNvSpPr/>
          <p:nvPr/>
        </p:nvSpPr>
        <p:spPr>
          <a:xfrm rot="5400000">
            <a:off x="2384719" y="-2407842"/>
            <a:ext cx="4374558" cy="9144001"/>
          </a:xfrm>
          <a:prstGeom prst="rect">
            <a:avLst/>
          </a:prstGeom>
          <a:gradFill>
            <a:gsLst>
              <a:gs pos="40000">
                <a:schemeClr val="accent1">
                  <a:alpha val="0"/>
                </a:schemeClr>
              </a:gs>
              <a:gs pos="100000">
                <a:srgbClr val="2F5597">
                  <a:alpha val="52000"/>
                </a:srgbClr>
              </a:gs>
            </a:gsLst>
            <a:lin ang="2400000"/>
          </a:gradFill>
          <a:ln w="12700">
            <a:miter lim="400000"/>
          </a:ln>
        </p:spPr>
        <p:txBody>
          <a:bodyPr lIns="45719" rIns="45719" anchor="ctr"/>
          <a:lstStyle/>
          <a:p>
            <a:pPr algn="ctr">
              <a:defRPr>
                <a:solidFill>
                  <a:srgbClr val="FFFFFF"/>
                </a:solidFill>
              </a:defRPr>
            </a:pPr>
          </a:p>
        </p:txBody>
      </p:sp>
      <p:sp>
        <p:nvSpPr>
          <p:cNvPr id="106" name="Rectangle 105"/>
          <p:cNvSpPr/>
          <p:nvPr/>
        </p:nvSpPr>
        <p:spPr>
          <a:xfrm rot="5400000">
            <a:off x="2555755" y="-2236809"/>
            <a:ext cx="4374129" cy="8802360"/>
          </a:xfrm>
          <a:prstGeom prst="rect">
            <a:avLst/>
          </a:prstGeom>
          <a:gradFill>
            <a:gsLst>
              <a:gs pos="17000">
                <a:schemeClr val="accent1">
                  <a:alpha val="0"/>
                </a:schemeClr>
              </a:gs>
              <a:gs pos="100000">
                <a:srgbClr val="000000">
                  <a:alpha val="37000"/>
                </a:srgbClr>
              </a:gs>
            </a:gsLst>
            <a:lin ang="7800000"/>
          </a:gradFill>
          <a:ln w="12700">
            <a:miter lim="400000"/>
          </a:ln>
        </p:spPr>
        <p:txBody>
          <a:bodyPr lIns="45719" rIns="45719" anchor="ctr"/>
          <a:lstStyle/>
          <a:p>
            <a:pPr algn="ctr">
              <a:defRPr>
                <a:solidFill>
                  <a:srgbClr val="FFFFFF"/>
                </a:solidFill>
              </a:defRPr>
            </a:pPr>
          </a:p>
        </p:txBody>
      </p:sp>
      <p:sp>
        <p:nvSpPr>
          <p:cNvPr id="107" name="Rectangle 107"/>
          <p:cNvSpPr/>
          <p:nvPr/>
        </p:nvSpPr>
        <p:spPr>
          <a:xfrm>
            <a:off x="-4" y="-22691"/>
            <a:ext cx="6406865" cy="4374128"/>
          </a:xfrm>
          <a:prstGeom prst="rect">
            <a:avLst/>
          </a:prstGeom>
          <a:gradFill>
            <a:gsLst>
              <a:gs pos="0">
                <a:srgbClr val="203864">
                  <a:alpha val="0"/>
                </a:srgbClr>
              </a:gs>
              <a:gs pos="100000">
                <a:srgbClr val="000000">
                  <a:alpha val="25000"/>
                </a:srgbClr>
              </a:gs>
            </a:gsLst>
            <a:lin ang="18600000"/>
          </a:gradFill>
          <a:ln w="12700">
            <a:miter lim="400000"/>
          </a:ln>
        </p:spPr>
        <p:txBody>
          <a:bodyPr lIns="45719" rIns="45719" anchor="ctr"/>
          <a:lstStyle/>
          <a:p>
            <a:pPr algn="ctr">
              <a:defRPr>
                <a:solidFill>
                  <a:srgbClr val="FFFFFF"/>
                </a:solidFill>
              </a:defRPr>
            </a:pPr>
          </a:p>
        </p:txBody>
      </p:sp>
      <p:sp>
        <p:nvSpPr>
          <p:cNvPr id="108" name="Freeform: Shape 109"/>
          <p:cNvSpPr/>
          <p:nvPr/>
        </p:nvSpPr>
        <p:spPr>
          <a:xfrm rot="12508972">
            <a:off x="4459073" y="-1032054"/>
            <a:ext cx="3742611" cy="4439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48"/>
                </a:moveTo>
                <a:lnTo>
                  <a:pt x="3971" y="21600"/>
                </a:lnTo>
                <a:lnTo>
                  <a:pt x="3942" y="21576"/>
                </a:lnTo>
                <a:cubicBezTo>
                  <a:pt x="1535" y="19342"/>
                  <a:pt x="0" y="15962"/>
                  <a:pt x="0" y="12179"/>
                </a:cubicBezTo>
                <a:cubicBezTo>
                  <a:pt x="0" y="5453"/>
                  <a:pt x="4850" y="0"/>
                  <a:pt x="10834" y="0"/>
                </a:cubicBezTo>
                <a:cubicBezTo>
                  <a:pt x="16069" y="0"/>
                  <a:pt x="20437" y="4175"/>
                  <a:pt x="21447" y="9724"/>
                </a:cubicBezTo>
                <a:close/>
              </a:path>
            </a:pathLst>
          </a:custGeom>
          <a:gradFill>
            <a:gsLst>
              <a:gs pos="0">
                <a:schemeClr val="accent1">
                  <a:alpha val="22000"/>
                </a:schemeClr>
              </a:gs>
              <a:gs pos="87000">
                <a:srgbClr val="8FAADC">
                  <a:alpha val="2000"/>
                </a:srgbClr>
              </a:gs>
            </a:gsLst>
            <a:lin ang="8400000"/>
          </a:gradFill>
          <a:ln w="12700">
            <a:miter lim="400000"/>
          </a:ln>
        </p:spPr>
        <p:txBody>
          <a:bodyPr lIns="45719" rIns="45719" anchor="ctr"/>
          <a:lstStyle/>
          <a:p>
            <a:pPr algn="ctr">
              <a:defRPr>
                <a:solidFill>
                  <a:srgbClr val="FFFFFF"/>
                </a:solidFill>
              </a:defRPr>
            </a:pPr>
          </a:p>
        </p:txBody>
      </p:sp>
      <p:sp>
        <p:nvSpPr>
          <p:cNvPr id="109" name="Title 1"/>
          <p:cNvSpPr txBox="1"/>
          <p:nvPr>
            <p:ph type="ctrTitle"/>
          </p:nvPr>
        </p:nvSpPr>
        <p:spPr>
          <a:xfrm>
            <a:off x="801837" y="765174"/>
            <a:ext cx="7540322" cy="1574602"/>
          </a:xfrm>
          <a:prstGeom prst="rect">
            <a:avLst/>
          </a:prstGeom>
        </p:spPr>
        <p:txBody>
          <a:bodyPr/>
          <a:lstStyle>
            <a:lvl1pPr algn="l">
              <a:defRPr sz="4000">
                <a:solidFill>
                  <a:srgbClr val="FFFFFF"/>
                </a:solidFill>
              </a:defRPr>
            </a:lvl1pPr>
          </a:lstStyle>
          <a:p>
            <a:pPr/>
            <a:r>
              <a:t>Data base 2</a:t>
            </a:r>
          </a:p>
        </p:txBody>
      </p:sp>
      <p:sp>
        <p:nvSpPr>
          <p:cNvPr id="110" name="Subtitle 2"/>
          <p:cNvSpPr txBox="1"/>
          <p:nvPr>
            <p:ph type="subTitle" sz="quarter" idx="1"/>
          </p:nvPr>
        </p:nvSpPr>
        <p:spPr>
          <a:xfrm>
            <a:off x="856452" y="2652971"/>
            <a:ext cx="4231557" cy="792712"/>
          </a:xfrm>
          <a:prstGeom prst="rect">
            <a:avLst/>
          </a:prstGeom>
        </p:spPr>
        <p:txBody>
          <a:bodyPr anchor="ctr"/>
          <a:lstStyle>
            <a:lvl1pPr algn="l">
              <a:defRPr sz="2400">
                <a:solidFill>
                  <a:srgbClr val="FFFFFF"/>
                </a:solidFill>
              </a:defRPr>
            </a:lvl1pPr>
          </a:lstStyle>
          <a:p>
            <a:pPr/>
            <a:r>
              <a:t>TELCO SERVICE APPLICATION</a:t>
            </a:r>
          </a:p>
        </p:txBody>
      </p:sp>
      <p:sp>
        <p:nvSpPr>
          <p:cNvPr id="111" name="CasellaDiTesto 1"/>
          <p:cNvSpPr txBox="1"/>
          <p:nvPr/>
        </p:nvSpPr>
        <p:spPr>
          <a:xfrm>
            <a:off x="430025" y="4257266"/>
            <a:ext cx="4482148" cy="1843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pPr>
            <a:r>
              <a:t>Group 34:</a:t>
            </a:r>
          </a:p>
          <a:p>
            <a:pPr>
              <a:lnSpc>
                <a:spcPct val="150000"/>
              </a:lnSpc>
            </a:pPr>
            <a:r>
              <a:t>    </a:t>
            </a:r>
            <a:r>
              <a:rPr sz="1600"/>
              <a:t>Andrea Bosia	 Person code: 10591419</a:t>
            </a:r>
            <a:endParaRPr sz="1600"/>
          </a:p>
          <a:p>
            <a:pPr>
              <a:lnSpc>
                <a:spcPct val="150000"/>
              </a:lnSpc>
              <a:defRPr sz="1600"/>
            </a:pPr>
            <a:r>
              <a:t>		  Mat: 978262</a:t>
            </a:r>
          </a:p>
          <a:p>
            <a:pPr>
              <a:lnSpc>
                <a:spcPct val="150000"/>
              </a:lnSpc>
              <a:defRPr sz="1600"/>
            </a:pPr>
            <a:r>
              <a:t>    Erika Buoninfante     Person code: 10636425</a:t>
            </a:r>
          </a:p>
          <a:p>
            <a:pPr>
              <a:lnSpc>
                <a:spcPct val="150000"/>
              </a:lnSpc>
              <a:defRPr sz="1600"/>
            </a:pPr>
            <a:r>
              <a:t>		  Mat: 975781</a:t>
            </a:r>
          </a:p>
        </p:txBody>
      </p:sp>
      <p:sp>
        <p:nvSpPr>
          <p:cNvPr id="112" name="CasellaDiTesto 14"/>
          <p:cNvSpPr txBox="1"/>
          <p:nvPr/>
        </p:nvSpPr>
        <p:spPr>
          <a:xfrm>
            <a:off x="6645793" y="4441930"/>
            <a:ext cx="1650646" cy="7460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pPr>
            <a:r>
              <a:t>Professor:</a:t>
            </a:r>
          </a:p>
          <a:p>
            <a:pPr>
              <a:lnSpc>
                <a:spcPct val="150000"/>
              </a:lnSpc>
            </a:pPr>
            <a:r>
              <a:t>    </a:t>
            </a:r>
            <a:r>
              <a:rPr sz="1600"/>
              <a:t>Comai Sara</a:t>
            </a:r>
          </a:p>
        </p:txBody>
      </p:sp>
      <p:sp>
        <p:nvSpPr>
          <p:cNvPr id="113" name="CasellaDiTesto 2"/>
          <p:cNvSpPr txBox="1"/>
          <p:nvPr/>
        </p:nvSpPr>
        <p:spPr>
          <a:xfrm>
            <a:off x="4391217" y="6199463"/>
            <a:ext cx="1133354" cy="333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2021/2022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olo 1"/>
          <p:cNvSpPr txBox="1"/>
          <p:nvPr>
            <p:ph type="title"/>
          </p:nvPr>
        </p:nvSpPr>
        <p:spPr>
          <a:xfrm>
            <a:off x="358774" y="296864"/>
            <a:ext cx="8389940" cy="468312"/>
          </a:xfrm>
          <a:prstGeom prst="rect">
            <a:avLst/>
          </a:prstGeom>
        </p:spPr>
        <p:txBody>
          <a:bodyPr/>
          <a:lstStyle>
            <a:lvl1pPr defTabSz="637794">
              <a:defRPr sz="2976"/>
            </a:lvl1pPr>
          </a:lstStyle>
          <a:p>
            <a:pPr/>
            <a:r>
              <a:t>SQL DDL</a:t>
            </a:r>
          </a:p>
        </p:txBody>
      </p:sp>
      <p:sp>
        <p:nvSpPr>
          <p:cNvPr id="277" name="Segnaposto testo 2"/>
          <p:cNvSpPr txBox="1"/>
          <p:nvPr>
            <p:ph type="body" idx="1"/>
          </p:nvPr>
        </p:nvSpPr>
        <p:spPr>
          <a:xfrm>
            <a:off x="358775" y="1023846"/>
            <a:ext cx="8389940" cy="5532966"/>
          </a:xfrm>
          <a:prstGeom prst="rect">
            <a:avLst/>
          </a:prstGeom>
        </p:spPr>
        <p:txBody>
          <a:bodyPr/>
          <a:lstStyle/>
          <a:p>
            <a:pPr marL="0" indent="0">
              <a:lnSpc>
                <a:spcPct val="81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service_package_validity_period (</a:t>
            </a:r>
            <a:endParaRPr>
              <a:solidFill>
                <a:srgbClr val="000000"/>
              </a:solidFill>
            </a:endParaRPr>
          </a:p>
          <a:p>
            <a:pPr marL="0" indent="0">
              <a:lnSpc>
                <a:spcPct val="81000"/>
              </a:lnSpc>
              <a:spcBef>
                <a:spcPts val="300"/>
              </a:spcBef>
              <a:buSzTx/>
              <a:buNone/>
              <a:defRPr sz="1200">
                <a:latin typeface="Consolas"/>
                <a:ea typeface="Consolas"/>
                <a:cs typeface="Consolas"/>
                <a:sym typeface="Consolas"/>
              </a:defRPr>
            </a:pPr>
            <a:r>
              <a:t>	id_servicepackage </a:t>
            </a:r>
            <a:r>
              <a:rPr>
                <a:solidFill>
                  <a:srgbClr val="0070C0"/>
                </a:solidFill>
              </a:rPr>
              <a:t>int not null</a:t>
            </a:r>
            <a:r>
              <a:t>,</a:t>
            </a:r>
          </a:p>
          <a:p>
            <a:pPr marL="0" indent="0">
              <a:lnSpc>
                <a:spcPct val="81000"/>
              </a:lnSpc>
              <a:spcBef>
                <a:spcPts val="300"/>
              </a:spcBef>
              <a:buSzTx/>
              <a:buNone/>
              <a:defRPr sz="1200">
                <a:latin typeface="Consolas"/>
                <a:ea typeface="Consolas"/>
                <a:cs typeface="Consolas"/>
                <a:sym typeface="Consolas"/>
              </a:defRPr>
            </a:pPr>
            <a:r>
              <a:t>	id_validityperiod </a:t>
            </a:r>
            <a:r>
              <a:rPr>
                <a:solidFill>
                  <a:srgbClr val="0070C0"/>
                </a:solidFill>
              </a:rPr>
              <a:t>int not null</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foreign key </a:t>
            </a:r>
            <a:r>
              <a:t>(id_servicepackage) </a:t>
            </a:r>
            <a:r>
              <a:rPr>
                <a:solidFill>
                  <a:srgbClr val="0070C0"/>
                </a:solidFill>
              </a:rPr>
              <a:t>references</a:t>
            </a:r>
            <a:r>
              <a:t> service_package(id) </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foreign key </a:t>
            </a:r>
            <a:r>
              <a:t>(id_validityperiod) </a:t>
            </a:r>
            <a:r>
              <a:rPr>
                <a:solidFill>
                  <a:srgbClr val="0070C0"/>
                </a:solidFill>
              </a:rPr>
              <a:t>references</a:t>
            </a:r>
            <a:r>
              <a:t> validity_period(id) </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primary key </a:t>
            </a:r>
            <a:r>
              <a:t>(id_servicepackage, id_validityperiod)</a:t>
            </a:r>
          </a:p>
          <a:p>
            <a:pPr marL="0" indent="0">
              <a:lnSpc>
                <a:spcPct val="81000"/>
              </a:lnSpc>
              <a:spcBef>
                <a:spcPts val="300"/>
              </a:spcBef>
              <a:buSzTx/>
              <a:buNone/>
              <a:defRPr sz="1200">
                <a:latin typeface="Consolas"/>
                <a:ea typeface="Consolas"/>
                <a:cs typeface="Consolas"/>
                <a:sym typeface="Consolas"/>
              </a:defRPr>
            </a:pPr>
            <a:r>
              <a:t>);</a:t>
            </a:r>
          </a:p>
          <a:p>
            <a:pPr marL="0" indent="0">
              <a:lnSpc>
                <a:spcPct val="81000"/>
              </a:lnSpc>
              <a:spcBef>
                <a:spcPts val="300"/>
              </a:spcBef>
              <a:buSzTx/>
              <a:buNone/>
              <a:defRPr sz="1200">
                <a:latin typeface="Consolas"/>
                <a:ea typeface="Consolas"/>
                <a:cs typeface="Consolas"/>
                <a:sym typeface="Consolas"/>
              </a:defRPr>
            </a:pPr>
          </a:p>
          <a:p>
            <a:pPr marL="0" indent="0">
              <a:lnSpc>
                <a:spcPct val="81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orders (</a:t>
            </a:r>
            <a:endParaRPr>
              <a:solidFill>
                <a:srgbClr val="000000"/>
              </a:solidFill>
            </a:endParaRPr>
          </a:p>
          <a:p>
            <a:pPr marL="0" indent="0">
              <a:lnSpc>
                <a:spcPct val="81000"/>
              </a:lnSpc>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lnSpc>
                <a:spcPct val="81000"/>
              </a:lnSpc>
              <a:spcBef>
                <a:spcPts val="300"/>
              </a:spcBef>
              <a:buSzTx/>
              <a:buNone/>
              <a:defRPr sz="1200">
                <a:latin typeface="Consolas"/>
                <a:ea typeface="Consolas"/>
                <a:cs typeface="Consolas"/>
                <a:sym typeface="Consolas"/>
              </a:defRPr>
            </a:pPr>
            <a:r>
              <a:t>	id_servicepackage </a:t>
            </a:r>
            <a:r>
              <a:rPr>
                <a:solidFill>
                  <a:srgbClr val="0070C0"/>
                </a:solidFill>
              </a:rPr>
              <a:t>int not null</a:t>
            </a:r>
            <a:r>
              <a:t>,</a:t>
            </a:r>
          </a:p>
          <a:p>
            <a:pPr marL="0" indent="0">
              <a:lnSpc>
                <a:spcPct val="81000"/>
              </a:lnSpc>
              <a:spcBef>
                <a:spcPts val="300"/>
              </a:spcBef>
              <a:buSzTx/>
              <a:buNone/>
              <a:defRPr sz="1200">
                <a:latin typeface="Consolas"/>
                <a:ea typeface="Consolas"/>
                <a:cs typeface="Consolas"/>
                <a:sym typeface="Consolas"/>
              </a:defRPr>
            </a:pPr>
            <a:r>
              <a:t>	id_user </a:t>
            </a:r>
            <a:r>
              <a:rPr>
                <a:solidFill>
                  <a:srgbClr val="0070C0"/>
                </a:solidFill>
              </a:rPr>
              <a:t>int not null</a:t>
            </a:r>
            <a:r>
              <a:t>,</a:t>
            </a:r>
          </a:p>
          <a:p>
            <a:pPr marL="0" indent="0">
              <a:lnSpc>
                <a:spcPct val="81000"/>
              </a:lnSpc>
              <a:spcBef>
                <a:spcPts val="300"/>
              </a:spcBef>
              <a:buSzTx/>
              <a:buNone/>
              <a:defRPr sz="1200">
                <a:latin typeface="Consolas"/>
                <a:ea typeface="Consolas"/>
                <a:cs typeface="Consolas"/>
                <a:sym typeface="Consolas"/>
              </a:defRPr>
            </a:pPr>
            <a:r>
              <a:t>	id_validityperiod </a:t>
            </a:r>
            <a:r>
              <a:rPr>
                <a:solidFill>
                  <a:srgbClr val="0070C0"/>
                </a:solidFill>
              </a:rPr>
              <a:t>int not null</a:t>
            </a:r>
            <a:r>
              <a:t>,</a:t>
            </a:r>
          </a:p>
          <a:p>
            <a:pPr marL="0" indent="0">
              <a:lnSpc>
                <a:spcPct val="81000"/>
              </a:lnSpc>
              <a:spcBef>
                <a:spcPts val="300"/>
              </a:spcBef>
              <a:buSzTx/>
              <a:buNone/>
              <a:defRPr sz="1200">
                <a:latin typeface="Consolas"/>
                <a:ea typeface="Consolas"/>
                <a:cs typeface="Consolas"/>
                <a:sym typeface="Consolas"/>
              </a:defRPr>
            </a:pPr>
            <a:r>
              <a:t>	tot_amount </a:t>
            </a:r>
            <a:r>
              <a:rPr>
                <a:solidFill>
                  <a:srgbClr val="0070C0"/>
                </a:solidFill>
              </a:rPr>
              <a:t>decimal</a:t>
            </a:r>
            <a:r>
              <a:t>(5,2) </a:t>
            </a:r>
            <a:r>
              <a:rPr>
                <a:solidFill>
                  <a:srgbClr val="0070C0"/>
                </a:solidFill>
              </a:rPr>
              <a:t>not null</a:t>
            </a:r>
            <a:r>
              <a:t>,</a:t>
            </a:r>
          </a:p>
          <a:p>
            <a:pPr marL="0" indent="0">
              <a:lnSpc>
                <a:spcPct val="81000"/>
              </a:lnSpc>
              <a:spcBef>
                <a:spcPts val="300"/>
              </a:spcBef>
              <a:buSzTx/>
              <a:buNone/>
              <a:defRPr sz="1200">
                <a:latin typeface="Consolas"/>
                <a:ea typeface="Consolas"/>
                <a:cs typeface="Consolas"/>
                <a:sym typeface="Consolas"/>
              </a:defRPr>
            </a:pPr>
            <a:r>
              <a:t>	rejected </a:t>
            </a:r>
            <a:r>
              <a:rPr>
                <a:solidFill>
                  <a:srgbClr val="0070C0"/>
                </a:solidFill>
              </a:rPr>
              <a:t>boolean default</a:t>
            </a:r>
            <a:r>
              <a:t> </a:t>
            </a:r>
            <a:r>
              <a:rPr>
                <a:solidFill>
                  <a:srgbClr val="0070C0"/>
                </a:solidFill>
              </a:rPr>
              <a:t>null</a:t>
            </a:r>
            <a:r>
              <a:t>,</a:t>
            </a:r>
          </a:p>
          <a:p>
            <a:pPr marL="0" indent="0">
              <a:lnSpc>
                <a:spcPct val="81000"/>
              </a:lnSpc>
              <a:spcBef>
                <a:spcPts val="300"/>
              </a:spcBef>
              <a:buSzTx/>
              <a:buNone/>
              <a:defRPr sz="1200">
                <a:latin typeface="Consolas"/>
                <a:ea typeface="Consolas"/>
                <a:cs typeface="Consolas"/>
                <a:sym typeface="Consolas"/>
              </a:defRPr>
            </a:pPr>
            <a:r>
              <a:t>	start_date </a:t>
            </a:r>
            <a:r>
              <a:rPr>
                <a:solidFill>
                  <a:srgbClr val="0070C0"/>
                </a:solidFill>
              </a:rPr>
              <a:t>date not null</a:t>
            </a:r>
            <a:r>
              <a:t>,</a:t>
            </a:r>
          </a:p>
          <a:p>
            <a:pPr marL="0" indent="0">
              <a:lnSpc>
                <a:spcPct val="81000"/>
              </a:lnSpc>
              <a:spcBef>
                <a:spcPts val="300"/>
              </a:spcBef>
              <a:buSzTx/>
              <a:buNone/>
              <a:defRPr sz="1200">
                <a:latin typeface="Consolas"/>
                <a:ea typeface="Consolas"/>
                <a:cs typeface="Consolas"/>
                <a:sym typeface="Consolas"/>
              </a:defRPr>
            </a:pPr>
            <a:r>
              <a:t>	creation_date_time </a:t>
            </a:r>
            <a:r>
              <a:rPr>
                <a:solidFill>
                  <a:srgbClr val="0070C0"/>
                </a:solidFill>
              </a:rPr>
              <a:t>timestamp not null</a:t>
            </a:r>
            <a:r>
              <a:t>,</a:t>
            </a:r>
          </a:p>
          <a:p>
            <a:pPr marL="0" indent="0">
              <a:lnSpc>
                <a:spcPct val="81000"/>
              </a:lnSpc>
              <a:spcBef>
                <a:spcPts val="300"/>
              </a:spcBef>
              <a:buSzTx/>
              <a:buNone/>
              <a:defRPr sz="1200">
                <a:latin typeface="Consolas"/>
                <a:ea typeface="Consolas"/>
                <a:cs typeface="Consolas"/>
                <a:sym typeface="Consolas"/>
              </a:defRPr>
            </a:pPr>
            <a:r>
              <a:t>	num_failed_payments </a:t>
            </a:r>
            <a:r>
              <a:rPr>
                <a:solidFill>
                  <a:srgbClr val="0070C0"/>
                </a:solidFill>
              </a:rPr>
              <a:t>int not null default </a:t>
            </a:r>
            <a:r>
              <a:t>0,</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foreign key </a:t>
            </a:r>
            <a:r>
              <a:t>(id_servicepackage) </a:t>
            </a:r>
            <a:r>
              <a:rPr>
                <a:solidFill>
                  <a:srgbClr val="0070C0"/>
                </a:solidFill>
              </a:rPr>
              <a:t>references</a:t>
            </a:r>
            <a:r>
              <a:t> service_package(id) </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foreign key </a:t>
            </a:r>
            <a:r>
              <a:t>(id_user) </a:t>
            </a:r>
            <a:r>
              <a:rPr>
                <a:solidFill>
                  <a:srgbClr val="0070C0"/>
                </a:solidFill>
              </a:rPr>
              <a:t>references</a:t>
            </a:r>
            <a:r>
              <a:t> user_table(id) </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foreign key </a:t>
            </a:r>
            <a:r>
              <a:t>(id_validityperiod) </a:t>
            </a:r>
            <a:r>
              <a:rPr>
                <a:solidFill>
                  <a:srgbClr val="0070C0"/>
                </a:solidFill>
              </a:rPr>
              <a:t>references</a:t>
            </a:r>
            <a:r>
              <a:t> validity_period(id) </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lnSpc>
                <a:spcPct val="81000"/>
              </a:lnSpc>
              <a:spcBef>
                <a:spcPts val="300"/>
              </a:spcBef>
              <a:buSzTx/>
              <a:buNone/>
              <a:defRPr sz="1200">
                <a:latin typeface="Consolas"/>
                <a:ea typeface="Consolas"/>
                <a:cs typeface="Consolas"/>
                <a:sym typeface="Consolas"/>
              </a:defRPr>
            </a:pPr>
            <a:r>
              <a:t>	</a:t>
            </a:r>
            <a:r>
              <a:rPr>
                <a:solidFill>
                  <a:srgbClr val="0070C0"/>
                </a:solidFill>
              </a:rPr>
              <a:t>primary key </a:t>
            </a:r>
            <a:r>
              <a:t>(id)</a:t>
            </a:r>
          </a:p>
          <a:p>
            <a:pPr marL="0" indent="0">
              <a:lnSpc>
                <a:spcPct val="81000"/>
              </a:lnSpc>
              <a:spcBef>
                <a:spcPts val="3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itolo 1"/>
          <p:cNvSpPr txBox="1"/>
          <p:nvPr>
            <p:ph type="title"/>
          </p:nvPr>
        </p:nvSpPr>
        <p:spPr>
          <a:xfrm>
            <a:off x="358774" y="296864"/>
            <a:ext cx="8389940" cy="468312"/>
          </a:xfrm>
          <a:prstGeom prst="rect">
            <a:avLst/>
          </a:prstGeom>
        </p:spPr>
        <p:txBody>
          <a:bodyPr/>
          <a:lstStyle>
            <a:lvl1pPr defTabSz="637794">
              <a:defRPr sz="2976"/>
            </a:lvl1pPr>
          </a:lstStyle>
          <a:p>
            <a:pPr/>
            <a:r>
              <a:t>SQL DDL</a:t>
            </a:r>
          </a:p>
        </p:txBody>
      </p:sp>
      <p:sp>
        <p:nvSpPr>
          <p:cNvPr id="280" name="Segnaposto testo 2"/>
          <p:cNvSpPr txBox="1"/>
          <p:nvPr>
            <p:ph type="body" idx="1"/>
          </p:nvPr>
        </p:nvSpPr>
        <p:spPr>
          <a:xfrm>
            <a:off x="358775" y="1023846"/>
            <a:ext cx="8389940" cy="5532966"/>
          </a:xfrm>
          <a:prstGeom prst="rect">
            <a:avLst/>
          </a:prstGeom>
        </p:spPr>
        <p:txBody>
          <a:bodyPr/>
          <a:lstStyle/>
          <a:p>
            <a:pPr marL="0" indent="0">
              <a:lnSpc>
                <a:spcPct val="7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activation_schedule (</a:t>
            </a:r>
            <a:endParaRPr>
              <a:solidFill>
                <a:srgbClr val="000000"/>
              </a:solidFill>
            </a:endParaRPr>
          </a:p>
          <a:p>
            <a:pPr marL="0" indent="0">
              <a:lnSpc>
                <a:spcPct val="70000"/>
              </a:lnSpc>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lnSpc>
                <a:spcPct val="70000"/>
              </a:lnSpc>
              <a:spcBef>
                <a:spcPts val="100"/>
              </a:spcBef>
              <a:buSzTx/>
              <a:buNone/>
              <a:defRPr sz="1200">
                <a:latin typeface="Consolas"/>
                <a:ea typeface="Consolas"/>
                <a:cs typeface="Consolas"/>
                <a:sym typeface="Consolas"/>
              </a:defRPr>
            </a:pPr>
            <a:r>
              <a:t>	activation_date </a:t>
            </a:r>
            <a:r>
              <a:rPr>
                <a:solidFill>
                  <a:srgbClr val="0070C0"/>
                </a:solidFill>
              </a:rPr>
              <a:t>date not null</a:t>
            </a:r>
            <a:r>
              <a:t>,</a:t>
            </a:r>
          </a:p>
          <a:p>
            <a:pPr marL="0" indent="0">
              <a:lnSpc>
                <a:spcPct val="70000"/>
              </a:lnSpc>
              <a:spcBef>
                <a:spcPts val="100"/>
              </a:spcBef>
              <a:buSzTx/>
              <a:buNone/>
              <a:defRPr sz="1200">
                <a:latin typeface="Consolas"/>
                <a:ea typeface="Consolas"/>
                <a:cs typeface="Consolas"/>
                <a:sym typeface="Consolas"/>
              </a:defRPr>
            </a:pPr>
            <a:r>
              <a:t>	deactivation_date </a:t>
            </a:r>
            <a:r>
              <a:rPr>
                <a:solidFill>
                  <a:srgbClr val="0070C0"/>
                </a:solidFill>
              </a:rPr>
              <a:t>date not null</a:t>
            </a:r>
            <a:r>
              <a:t>,</a:t>
            </a:r>
          </a:p>
          <a:p>
            <a:pPr marL="0" indent="0">
              <a:lnSpc>
                <a:spcPct val="70000"/>
              </a:lnSpc>
              <a:spcBef>
                <a:spcPts val="100"/>
              </a:spcBef>
              <a:buSzTx/>
              <a:buNone/>
              <a:defRPr sz="1200">
                <a:latin typeface="Consolas"/>
                <a:ea typeface="Consolas"/>
                <a:cs typeface="Consolas"/>
                <a:sym typeface="Consolas"/>
              </a:defRPr>
            </a:pPr>
            <a:r>
              <a:t>    	id_order </a:t>
            </a:r>
            <a:r>
              <a:rPr>
                <a:solidFill>
                  <a:srgbClr val="0070C0"/>
                </a:solidFill>
              </a:rPr>
              <a:t>int not null</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foreign key </a:t>
            </a:r>
            <a:r>
              <a:t>(id_order) </a:t>
            </a:r>
            <a:r>
              <a:rPr>
                <a:solidFill>
                  <a:srgbClr val="0070C0"/>
                </a:solidFill>
              </a:rPr>
              <a:t>references</a:t>
            </a:r>
            <a:r>
              <a:t> orders(id)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on update cascade on delete cascade</a:t>
            </a:r>
            <a:r>
              <a:t>,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primary key </a:t>
            </a:r>
            <a:r>
              <a:t>(id)</a:t>
            </a:r>
          </a:p>
          <a:p>
            <a:pPr marL="0" indent="0">
              <a:lnSpc>
                <a:spcPct val="70000"/>
              </a:lnSpc>
              <a:spcBef>
                <a:spcPts val="100"/>
              </a:spcBef>
              <a:buSzTx/>
              <a:buNone/>
              <a:defRPr sz="1200">
                <a:latin typeface="Consolas"/>
                <a:ea typeface="Consolas"/>
                <a:cs typeface="Consolas"/>
                <a:sym typeface="Consolas"/>
              </a:defRPr>
            </a:pPr>
            <a:r>
              <a:t>);</a:t>
            </a:r>
          </a:p>
          <a:p>
            <a:pPr marL="0" indent="0">
              <a:lnSpc>
                <a:spcPct val="70000"/>
              </a:lnSpc>
              <a:spcBef>
                <a:spcPts val="100"/>
              </a:spcBef>
              <a:buSzTx/>
              <a:buNone/>
              <a:defRPr sz="1200">
                <a:latin typeface="Consolas"/>
                <a:ea typeface="Consolas"/>
                <a:cs typeface="Consolas"/>
                <a:sym typeface="Consolas"/>
              </a:defRPr>
            </a:pPr>
            <a:r>
              <a:t> </a:t>
            </a:r>
          </a:p>
          <a:p>
            <a:pPr marL="0" indent="0">
              <a:lnSpc>
                <a:spcPct val="7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optional_product (</a:t>
            </a:r>
            <a:endParaRPr>
              <a:solidFill>
                <a:srgbClr val="000000"/>
              </a:solidFill>
            </a:endParaRPr>
          </a:p>
          <a:p>
            <a:pPr marL="0" indent="0">
              <a:lnSpc>
                <a:spcPct val="70000"/>
              </a:lnSpc>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lnSpc>
                <a:spcPct val="70000"/>
              </a:lnSpc>
              <a:spcBef>
                <a:spcPts val="1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p>
          <a:p>
            <a:pPr marL="0" indent="0">
              <a:lnSpc>
                <a:spcPct val="70000"/>
              </a:lnSpc>
              <a:spcBef>
                <a:spcPts val="100"/>
              </a:spcBef>
              <a:buSzTx/>
              <a:buNone/>
              <a:defRPr sz="1200">
                <a:latin typeface="Consolas"/>
                <a:ea typeface="Consolas"/>
                <a:cs typeface="Consolas"/>
                <a:sym typeface="Consolas"/>
              </a:defRPr>
            </a:pPr>
            <a:r>
              <a:t>	monthly_fee </a:t>
            </a:r>
            <a:r>
              <a:rPr>
                <a:solidFill>
                  <a:srgbClr val="0070C0"/>
                </a:solidFill>
              </a:rPr>
              <a:t>decimal</a:t>
            </a:r>
            <a:r>
              <a:t>(5,2</a:t>
            </a:r>
            <a:r>
              <a:rPr>
                <a:solidFill>
                  <a:srgbClr val="0070C0"/>
                </a:solidFill>
              </a:rPr>
              <a:t>) not null</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check</a:t>
            </a:r>
            <a:r>
              <a:t>(monthly_fee &gt;= 0),</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primary key </a:t>
            </a:r>
            <a:r>
              <a:t>(id)</a:t>
            </a:r>
          </a:p>
          <a:p>
            <a:pPr marL="0" indent="0">
              <a:lnSpc>
                <a:spcPct val="70000"/>
              </a:lnSpc>
              <a:spcBef>
                <a:spcPts val="100"/>
              </a:spcBef>
              <a:buSzTx/>
              <a:buNone/>
              <a:defRPr sz="1200">
                <a:latin typeface="Consolas"/>
                <a:ea typeface="Consolas"/>
                <a:cs typeface="Consolas"/>
                <a:sym typeface="Consolas"/>
              </a:defRPr>
            </a:pPr>
            <a:r>
              <a:t>);</a:t>
            </a:r>
          </a:p>
          <a:p>
            <a:pPr marL="0" indent="0">
              <a:lnSpc>
                <a:spcPct val="70000"/>
              </a:lnSpc>
              <a:spcBef>
                <a:spcPts val="100"/>
              </a:spcBef>
              <a:buSzTx/>
              <a:buNone/>
              <a:defRPr sz="1200">
                <a:latin typeface="Consolas"/>
                <a:ea typeface="Consolas"/>
                <a:cs typeface="Consolas"/>
                <a:sym typeface="Consolas"/>
              </a:defRPr>
            </a:pPr>
          </a:p>
          <a:p>
            <a:pPr marL="0" indent="0">
              <a:lnSpc>
                <a:spcPct val="7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service_package_optional_product (</a:t>
            </a:r>
            <a:endParaRPr>
              <a:solidFill>
                <a:srgbClr val="000000"/>
              </a:solidFill>
            </a:endParaRPr>
          </a:p>
          <a:p>
            <a:pPr marL="0" indent="0">
              <a:lnSpc>
                <a:spcPct val="70000"/>
              </a:lnSpc>
              <a:spcBef>
                <a:spcPts val="100"/>
              </a:spcBef>
              <a:buSzTx/>
              <a:buNone/>
              <a:defRPr sz="1200">
                <a:latin typeface="Consolas"/>
                <a:ea typeface="Consolas"/>
                <a:cs typeface="Consolas"/>
                <a:sym typeface="Consolas"/>
              </a:defRPr>
            </a:pPr>
            <a:r>
              <a:t>	id_servicepackage </a:t>
            </a:r>
            <a:r>
              <a:rPr>
                <a:solidFill>
                  <a:srgbClr val="0070C0"/>
                </a:solidFill>
              </a:rPr>
              <a:t>int not null</a:t>
            </a:r>
            <a:r>
              <a:t>,</a:t>
            </a:r>
          </a:p>
          <a:p>
            <a:pPr marL="0" indent="0">
              <a:lnSpc>
                <a:spcPct val="70000"/>
              </a:lnSpc>
              <a:spcBef>
                <a:spcPts val="100"/>
              </a:spcBef>
              <a:buSzTx/>
              <a:buNone/>
              <a:defRPr sz="1200">
                <a:latin typeface="Consolas"/>
                <a:ea typeface="Consolas"/>
                <a:cs typeface="Consolas"/>
                <a:sym typeface="Consolas"/>
              </a:defRPr>
            </a:pPr>
            <a:r>
              <a:t>	id_optionalproduct </a:t>
            </a:r>
            <a:r>
              <a:rPr>
                <a:solidFill>
                  <a:srgbClr val="0070C0"/>
                </a:solidFill>
              </a:rPr>
              <a:t>int not null</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foreign key </a:t>
            </a:r>
            <a:r>
              <a:t>(id_servicepackage) </a:t>
            </a:r>
            <a:r>
              <a:rPr>
                <a:solidFill>
                  <a:srgbClr val="0070C0"/>
                </a:solidFill>
              </a:rPr>
              <a:t>references</a:t>
            </a:r>
            <a:r>
              <a:t> service_package(id)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foreign key </a:t>
            </a:r>
            <a:r>
              <a:t>(id_optionalproduct) </a:t>
            </a:r>
            <a:r>
              <a:rPr>
                <a:solidFill>
                  <a:srgbClr val="0070C0"/>
                </a:solidFill>
              </a:rPr>
              <a:t>references</a:t>
            </a:r>
            <a:r>
              <a:t> optional_product(id)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primary key </a:t>
            </a:r>
            <a:r>
              <a:t>(id_servicepackage, id_optionalproduct)</a:t>
            </a:r>
          </a:p>
          <a:p>
            <a:pPr marL="0" indent="0">
              <a:lnSpc>
                <a:spcPct val="70000"/>
              </a:lnSpc>
              <a:spcBef>
                <a:spcPts val="100"/>
              </a:spcBef>
              <a:buSzTx/>
              <a:buNone/>
              <a:defRPr sz="1200">
                <a:latin typeface="Consolas"/>
                <a:ea typeface="Consolas"/>
                <a:cs typeface="Consolas"/>
                <a:sym typeface="Consolas"/>
              </a:defRPr>
            </a:pPr>
            <a:r>
              <a:t>);</a:t>
            </a:r>
          </a:p>
          <a:p>
            <a:pPr marL="0" indent="0">
              <a:lnSpc>
                <a:spcPct val="70000"/>
              </a:lnSpc>
              <a:spcBef>
                <a:spcPts val="100"/>
              </a:spcBef>
              <a:buSzTx/>
              <a:buNone/>
              <a:defRPr sz="1200">
                <a:latin typeface="Consolas"/>
                <a:ea typeface="Consolas"/>
                <a:cs typeface="Consolas"/>
                <a:sym typeface="Consolas"/>
              </a:defRPr>
            </a:pPr>
          </a:p>
          <a:p>
            <a:pPr marL="0" indent="0">
              <a:lnSpc>
                <a:spcPct val="7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order_optional_product (</a:t>
            </a:r>
            <a:endParaRPr>
              <a:solidFill>
                <a:srgbClr val="000000"/>
              </a:solidFill>
            </a:endParaRPr>
          </a:p>
          <a:p>
            <a:pPr marL="0" indent="0">
              <a:lnSpc>
                <a:spcPct val="70000"/>
              </a:lnSpc>
              <a:spcBef>
                <a:spcPts val="100"/>
              </a:spcBef>
              <a:buSzTx/>
              <a:buNone/>
              <a:defRPr sz="1200">
                <a:latin typeface="Consolas"/>
                <a:ea typeface="Consolas"/>
                <a:cs typeface="Consolas"/>
                <a:sym typeface="Consolas"/>
              </a:defRPr>
            </a:pPr>
            <a:r>
              <a:t>	id_order </a:t>
            </a:r>
            <a:r>
              <a:rPr>
                <a:solidFill>
                  <a:srgbClr val="0070C0"/>
                </a:solidFill>
              </a:rPr>
              <a:t>int not null</a:t>
            </a:r>
            <a:r>
              <a:t>,</a:t>
            </a:r>
          </a:p>
          <a:p>
            <a:pPr marL="0" indent="0">
              <a:lnSpc>
                <a:spcPct val="70000"/>
              </a:lnSpc>
              <a:spcBef>
                <a:spcPts val="100"/>
              </a:spcBef>
              <a:buSzTx/>
              <a:buNone/>
              <a:defRPr sz="1200">
                <a:latin typeface="Consolas"/>
                <a:ea typeface="Consolas"/>
                <a:cs typeface="Consolas"/>
                <a:sym typeface="Consolas"/>
              </a:defRPr>
            </a:pPr>
            <a:r>
              <a:t>	id_optionalproduct </a:t>
            </a:r>
            <a:r>
              <a:rPr>
                <a:solidFill>
                  <a:srgbClr val="0070C0"/>
                </a:solidFill>
              </a:rPr>
              <a:t>int not null</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foreign key </a:t>
            </a:r>
            <a:r>
              <a:t>(id_order) </a:t>
            </a:r>
            <a:r>
              <a:rPr>
                <a:solidFill>
                  <a:srgbClr val="0070C0"/>
                </a:solidFill>
              </a:rPr>
              <a:t>references</a:t>
            </a:r>
            <a:r>
              <a:t> orders (id)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foreign key </a:t>
            </a:r>
            <a:r>
              <a:t>(id_optionalproduct) </a:t>
            </a:r>
            <a:r>
              <a:rPr>
                <a:solidFill>
                  <a:srgbClr val="0070C0"/>
                </a:solidFill>
              </a:rPr>
              <a:t>references</a:t>
            </a:r>
            <a:r>
              <a:t> optional_product(id) </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on update cascade on delete cascade</a:t>
            </a:r>
            <a:r>
              <a:t>,</a:t>
            </a:r>
          </a:p>
          <a:p>
            <a:pPr marL="0" indent="0">
              <a:lnSpc>
                <a:spcPct val="70000"/>
              </a:lnSpc>
              <a:spcBef>
                <a:spcPts val="100"/>
              </a:spcBef>
              <a:buSzTx/>
              <a:buNone/>
              <a:defRPr sz="1200">
                <a:latin typeface="Consolas"/>
                <a:ea typeface="Consolas"/>
                <a:cs typeface="Consolas"/>
                <a:sym typeface="Consolas"/>
              </a:defRPr>
            </a:pPr>
            <a:r>
              <a:t>	</a:t>
            </a:r>
            <a:r>
              <a:rPr>
                <a:solidFill>
                  <a:srgbClr val="0070C0"/>
                </a:solidFill>
              </a:rPr>
              <a:t>primary key </a:t>
            </a:r>
            <a:r>
              <a:t>(id_order, id_optionalproduct)</a:t>
            </a:r>
          </a:p>
          <a:p>
            <a:pPr marL="0" indent="0">
              <a:lnSpc>
                <a:spcPct val="70000"/>
              </a:lnSpc>
              <a:spcBef>
                <a:spcPts val="1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itle 3"/>
          <p:cNvSpPr txBox="1"/>
          <p:nvPr/>
        </p:nvSpPr>
        <p:spPr>
          <a:xfrm>
            <a:off x="404494" y="1013903"/>
            <a:ext cx="8298500" cy="26638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90000"/>
              </a:lnSpc>
              <a:defRPr sz="3300">
                <a:latin typeface="Calibri Light"/>
                <a:ea typeface="Calibri Light"/>
                <a:cs typeface="Calibri Light"/>
                <a:sym typeface="Calibri Light"/>
              </a:defRPr>
            </a:lvl1pPr>
          </a:lstStyle>
          <a:p>
            <a:pPr/>
            <a:r>
              <a:t>Trigger: design and code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olo 1"/>
          <p:cNvSpPr txBox="1"/>
          <p:nvPr>
            <p:ph type="title"/>
          </p:nvPr>
        </p:nvSpPr>
        <p:spPr>
          <a:xfrm>
            <a:off x="358774" y="296864"/>
            <a:ext cx="8389940" cy="468312"/>
          </a:xfrm>
          <a:prstGeom prst="rect">
            <a:avLst/>
          </a:prstGeom>
        </p:spPr>
        <p:txBody>
          <a:bodyPr/>
          <a:lstStyle>
            <a:lvl1pPr defTabSz="637794">
              <a:defRPr sz="2976"/>
            </a:lvl1pPr>
          </a:lstStyle>
          <a:p>
            <a:pPr/>
            <a:r>
              <a:t>Materialized views</a:t>
            </a:r>
          </a:p>
        </p:txBody>
      </p:sp>
      <p:sp>
        <p:nvSpPr>
          <p:cNvPr id="285" name="Segnaposto testo 2"/>
          <p:cNvSpPr txBox="1"/>
          <p:nvPr>
            <p:ph type="body" idx="1"/>
          </p:nvPr>
        </p:nvSpPr>
        <p:spPr>
          <a:xfrm>
            <a:off x="358775" y="1015999"/>
            <a:ext cx="8389940" cy="5473701"/>
          </a:xfrm>
          <a:prstGeom prst="rect">
            <a:avLst/>
          </a:prstGeom>
        </p:spPr>
        <p:txBody>
          <a:bodyPr/>
          <a:lstStyle/>
          <a:p>
            <a:pPr marL="0" indent="0">
              <a:lnSpc>
                <a:spcPct val="100000"/>
              </a:lnSpc>
              <a:spcBef>
                <a:spcPts val="100"/>
              </a:spcBef>
              <a:buSzTx/>
              <a:buNone/>
              <a:defRPr sz="1600"/>
            </a:pPr>
            <a:r>
              <a:t>Since materialized views are not supported in Mysql, the aggregate data required in the Sales Report page (Employee application) are computed by triggers that populate ordinary tables. </a:t>
            </a:r>
          </a:p>
          <a:p>
            <a:pPr marL="0" indent="0">
              <a:lnSpc>
                <a:spcPct val="100000"/>
              </a:lnSpc>
              <a:spcBef>
                <a:spcPts val="100"/>
              </a:spcBef>
              <a:buSzTx/>
              <a:buNone/>
              <a:defRPr sz="1600"/>
            </a:pPr>
            <a:r>
              <a:t>The additional tables are the following:</a:t>
            </a:r>
            <a:endParaRPr>
              <a:solidFill>
                <a:srgbClr val="0070C0"/>
              </a:solidFill>
            </a:endParaRPr>
          </a:p>
          <a:p>
            <a:pPr marL="0" indent="0">
              <a:spcBef>
                <a:spcPts val="100"/>
              </a:spcBef>
              <a:buSzTx/>
              <a:buNone/>
              <a:defRPr sz="1000">
                <a:solidFill>
                  <a:srgbClr val="0070C0"/>
                </a:solidFill>
                <a:latin typeface="Consolas"/>
                <a:ea typeface="Consolas"/>
                <a:cs typeface="Consolas"/>
                <a:sym typeface="Consolas"/>
              </a:defRPr>
            </a:pPr>
          </a:p>
          <a:p>
            <a:pPr marL="0" indent="0">
              <a:lnSpc>
                <a:spcPct val="150000"/>
              </a:lnSpc>
              <a:spcBef>
                <a:spcPts val="100"/>
              </a:spcBef>
              <a:buSzTx/>
              <a:buNone/>
              <a:defRPr b="1" sz="1600"/>
            </a:pPr>
            <a:r>
              <a:t>Number of total purchases per package</a:t>
            </a:r>
            <a:endParaRPr>
              <a:solidFill>
                <a:srgbClr val="0070C0"/>
              </a:solidFill>
            </a:endParaRPr>
          </a:p>
          <a:p>
            <a:pPr marL="0" indent="0">
              <a:lnSpc>
                <a:spcPct val="15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tot_purchases_package(</a:t>
            </a:r>
            <a:endParaRPr>
              <a:solidFill>
                <a:srgbClr val="000000"/>
              </a:solidFill>
            </a:endParaRPr>
          </a:p>
          <a:p>
            <a:pPr marL="0" indent="0">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100"/>
              </a:spcBef>
              <a:buSzTx/>
              <a:buNone/>
              <a:defRPr sz="1200">
                <a:latin typeface="Consolas"/>
                <a:ea typeface="Consolas"/>
                <a:cs typeface="Consolas"/>
                <a:sym typeface="Consolas"/>
              </a:defRPr>
            </a:pPr>
            <a:r>
              <a:t>	service_package </a:t>
            </a:r>
            <a:r>
              <a:rPr>
                <a:solidFill>
                  <a:srgbClr val="0070C0"/>
                </a:solidFill>
              </a:rPr>
              <a:t>int not null</a:t>
            </a:r>
            <a:r>
              <a:t>,</a:t>
            </a:r>
          </a:p>
          <a:p>
            <a:pPr marL="0" indent="0">
              <a:spcBef>
                <a:spcPts val="100"/>
              </a:spcBef>
              <a:buSzTx/>
              <a:buNone/>
              <a:defRPr sz="1200">
                <a:latin typeface="Consolas"/>
                <a:ea typeface="Consolas"/>
                <a:cs typeface="Consolas"/>
                <a:sym typeface="Consolas"/>
              </a:defRPr>
            </a:pPr>
            <a:r>
              <a:t>	tot_purchases </a:t>
            </a:r>
            <a:r>
              <a:rPr>
                <a:solidFill>
                  <a:srgbClr val="0070C0"/>
                </a:solidFill>
              </a:rPr>
              <a:t>int not null default </a:t>
            </a:r>
            <a:r>
              <a:t>0,</a:t>
            </a:r>
          </a:p>
          <a:p>
            <a:pPr marL="0" indent="0">
              <a:spcBef>
                <a:spcPts val="100"/>
              </a:spcBef>
              <a:buSzTx/>
              <a:buNone/>
              <a:defRPr sz="1200">
                <a:latin typeface="Consolas"/>
                <a:ea typeface="Consolas"/>
                <a:cs typeface="Consolas"/>
                <a:sym typeface="Consolas"/>
              </a:defRPr>
            </a:pPr>
            <a:r>
              <a:t>    	</a:t>
            </a:r>
            <a:r>
              <a:rPr>
                <a:solidFill>
                  <a:srgbClr val="0070C0"/>
                </a:solidFill>
              </a:rPr>
              <a:t>foreign key </a:t>
            </a:r>
            <a:r>
              <a:t>(service_package) </a:t>
            </a:r>
            <a:r>
              <a:rPr>
                <a:solidFill>
                  <a:srgbClr val="0070C0"/>
                </a:solidFill>
              </a:rPr>
              <a:t>references</a:t>
            </a:r>
            <a:r>
              <a:t> service_package(id)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primary key </a:t>
            </a:r>
            <a:r>
              <a:t>(id)</a:t>
            </a:r>
          </a:p>
          <a:p>
            <a:pPr marL="0" indent="0">
              <a:spcBef>
                <a:spcPts val="100"/>
              </a:spcBef>
              <a:buSzTx/>
              <a:buNone/>
              <a:defRPr sz="1200">
                <a:latin typeface="Consolas"/>
                <a:ea typeface="Consolas"/>
                <a:cs typeface="Consolas"/>
                <a:sym typeface="Consolas"/>
              </a:defRPr>
            </a:pPr>
            <a:r>
              <a:t>);</a:t>
            </a:r>
          </a:p>
          <a:p>
            <a:pPr marL="0" indent="0">
              <a:spcBef>
                <a:spcPts val="100"/>
              </a:spcBef>
              <a:buSzTx/>
              <a:buNone/>
              <a:defRPr b="1" sz="1000"/>
            </a:pPr>
          </a:p>
          <a:p>
            <a:pPr marL="0" indent="0">
              <a:lnSpc>
                <a:spcPct val="150000"/>
              </a:lnSpc>
              <a:spcBef>
                <a:spcPts val="100"/>
              </a:spcBef>
              <a:buSzTx/>
              <a:buNone/>
              <a:defRPr b="1" sz="1600"/>
            </a:pPr>
            <a:r>
              <a:t>Number of total purchases per package and validity period</a:t>
            </a:r>
          </a:p>
          <a:p>
            <a:pPr marL="0" indent="0">
              <a:lnSpc>
                <a:spcPct val="15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tot_purchases_package_vperiod (</a:t>
            </a:r>
            <a:endParaRPr>
              <a:solidFill>
                <a:srgbClr val="000000"/>
              </a:solidFill>
            </a:endParaRPr>
          </a:p>
          <a:p>
            <a:pPr marL="0" indent="0">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100"/>
              </a:spcBef>
              <a:buSzTx/>
              <a:buNone/>
              <a:defRPr sz="1200">
                <a:latin typeface="Consolas"/>
                <a:ea typeface="Consolas"/>
                <a:cs typeface="Consolas"/>
                <a:sym typeface="Consolas"/>
              </a:defRPr>
            </a:pPr>
            <a:r>
              <a:t>    	service_package </a:t>
            </a:r>
            <a:r>
              <a:rPr>
                <a:solidFill>
                  <a:srgbClr val="0070C0"/>
                </a:solidFill>
              </a:rPr>
              <a:t>int not null</a:t>
            </a:r>
            <a:r>
              <a:t>,</a:t>
            </a:r>
          </a:p>
          <a:p>
            <a:pPr marL="0" indent="0">
              <a:spcBef>
                <a:spcPts val="100"/>
              </a:spcBef>
              <a:buSzTx/>
              <a:buNone/>
              <a:defRPr sz="1200">
                <a:latin typeface="Consolas"/>
                <a:ea typeface="Consolas"/>
                <a:cs typeface="Consolas"/>
                <a:sym typeface="Consolas"/>
              </a:defRPr>
            </a:pPr>
            <a:r>
              <a:t>    	validity_period </a:t>
            </a:r>
            <a:r>
              <a:rPr>
                <a:solidFill>
                  <a:srgbClr val="0070C0"/>
                </a:solidFill>
              </a:rPr>
              <a:t>int not null</a:t>
            </a:r>
            <a:r>
              <a:t>,</a:t>
            </a:r>
          </a:p>
          <a:p>
            <a:pPr marL="0" indent="0">
              <a:spcBef>
                <a:spcPts val="100"/>
              </a:spcBef>
              <a:buSzTx/>
              <a:buNone/>
              <a:defRPr sz="1200">
                <a:latin typeface="Consolas"/>
                <a:ea typeface="Consolas"/>
                <a:cs typeface="Consolas"/>
                <a:sym typeface="Consolas"/>
              </a:defRPr>
            </a:pPr>
            <a:r>
              <a:t>    	tot_purchases </a:t>
            </a:r>
            <a:r>
              <a:rPr>
                <a:solidFill>
                  <a:srgbClr val="0070C0"/>
                </a:solidFill>
              </a:rPr>
              <a:t>int not null default </a:t>
            </a:r>
            <a:r>
              <a:t>0,</a:t>
            </a:r>
          </a:p>
          <a:p>
            <a:pPr marL="0" indent="0">
              <a:spcBef>
                <a:spcPts val="100"/>
              </a:spcBef>
              <a:buSzTx/>
              <a:buNone/>
              <a:defRPr sz="1200">
                <a:latin typeface="Consolas"/>
                <a:ea typeface="Consolas"/>
                <a:cs typeface="Consolas"/>
                <a:sym typeface="Consolas"/>
              </a:defRPr>
            </a:pPr>
            <a:r>
              <a:t>    	</a:t>
            </a:r>
            <a:r>
              <a:rPr>
                <a:solidFill>
                  <a:srgbClr val="0070C0"/>
                </a:solidFill>
              </a:rPr>
              <a:t>foreign key </a:t>
            </a:r>
            <a:r>
              <a:t>(service_package) </a:t>
            </a:r>
            <a:r>
              <a:rPr>
                <a:solidFill>
                  <a:srgbClr val="0070C0"/>
                </a:solidFill>
              </a:rPr>
              <a:t>references</a:t>
            </a:r>
            <a:r>
              <a:t> service_package(id)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foreign key </a:t>
            </a:r>
            <a:r>
              <a:t>(validity_period) </a:t>
            </a:r>
            <a:r>
              <a:rPr>
                <a:solidFill>
                  <a:srgbClr val="0070C0"/>
                </a:solidFill>
              </a:rPr>
              <a:t>references</a:t>
            </a:r>
            <a:r>
              <a:t> validity_period(id)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primary key </a:t>
            </a:r>
            <a:r>
              <a:t>(id)</a:t>
            </a:r>
          </a:p>
          <a:p>
            <a:pPr marL="0" indent="0">
              <a:spcBef>
                <a:spcPts val="1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itolo 1"/>
          <p:cNvSpPr txBox="1"/>
          <p:nvPr>
            <p:ph type="title"/>
          </p:nvPr>
        </p:nvSpPr>
        <p:spPr>
          <a:xfrm>
            <a:off x="358774" y="296864"/>
            <a:ext cx="8389940" cy="468312"/>
          </a:xfrm>
          <a:prstGeom prst="rect">
            <a:avLst/>
          </a:prstGeom>
        </p:spPr>
        <p:txBody>
          <a:bodyPr/>
          <a:lstStyle>
            <a:lvl1pPr defTabSz="637794">
              <a:defRPr sz="2976"/>
            </a:lvl1pPr>
          </a:lstStyle>
          <a:p>
            <a:pPr/>
            <a:r>
              <a:t>Materialized views</a:t>
            </a:r>
          </a:p>
        </p:txBody>
      </p:sp>
      <p:sp>
        <p:nvSpPr>
          <p:cNvPr id="288" name="Segnaposto testo 2"/>
          <p:cNvSpPr txBox="1"/>
          <p:nvPr>
            <p:ph type="body" idx="1"/>
          </p:nvPr>
        </p:nvSpPr>
        <p:spPr>
          <a:xfrm>
            <a:off x="358775" y="772718"/>
            <a:ext cx="8389940" cy="5716983"/>
          </a:xfrm>
          <a:prstGeom prst="rect">
            <a:avLst/>
          </a:prstGeom>
        </p:spPr>
        <p:txBody>
          <a:bodyPr/>
          <a:lstStyle/>
          <a:p>
            <a:pPr marL="0" indent="0">
              <a:lnSpc>
                <a:spcPct val="100000"/>
              </a:lnSpc>
              <a:spcBef>
                <a:spcPts val="100"/>
              </a:spcBef>
              <a:buSzTx/>
              <a:buNone/>
              <a:defRPr b="1" sz="1600"/>
            </a:pPr>
            <a:r>
              <a:t>Total value of sales per package with and without the optional products</a:t>
            </a:r>
            <a:endParaRPr>
              <a:solidFill>
                <a:srgbClr val="0070C0"/>
              </a:solidFill>
            </a:endParaRPr>
          </a:p>
          <a:p>
            <a:pPr marL="0" indent="0">
              <a:lnSpc>
                <a:spcPct val="10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tot_sales_package (</a:t>
            </a:r>
            <a:endParaRPr>
              <a:solidFill>
                <a:srgbClr val="000000"/>
              </a:solidFill>
            </a:endParaRPr>
          </a:p>
          <a:p>
            <a:pPr marL="0" indent="0">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100"/>
              </a:spcBef>
              <a:buSzTx/>
              <a:buNone/>
              <a:defRPr sz="1200">
                <a:latin typeface="Consolas"/>
                <a:ea typeface="Consolas"/>
                <a:cs typeface="Consolas"/>
                <a:sym typeface="Consolas"/>
              </a:defRPr>
            </a:pPr>
            <a:r>
              <a:t>	service_package </a:t>
            </a:r>
            <a:r>
              <a:rPr>
                <a:solidFill>
                  <a:srgbClr val="0070C0"/>
                </a:solidFill>
              </a:rPr>
              <a:t>int not null</a:t>
            </a:r>
            <a:r>
              <a:t>, </a:t>
            </a:r>
          </a:p>
          <a:p>
            <a:pPr marL="0" indent="0">
              <a:spcBef>
                <a:spcPts val="100"/>
              </a:spcBef>
              <a:buSzTx/>
              <a:buNone/>
              <a:defRPr sz="1200">
                <a:latin typeface="Consolas"/>
                <a:ea typeface="Consolas"/>
                <a:cs typeface="Consolas"/>
                <a:sym typeface="Consolas"/>
              </a:defRPr>
            </a:pPr>
            <a:r>
              <a:t>	tot_sales </a:t>
            </a:r>
            <a:r>
              <a:rPr>
                <a:solidFill>
                  <a:srgbClr val="0070C0"/>
                </a:solidFill>
              </a:rPr>
              <a:t>decimal</a:t>
            </a:r>
            <a:r>
              <a:t>(7,2</a:t>
            </a:r>
            <a:r>
              <a:rPr>
                <a:solidFill>
                  <a:srgbClr val="0070C0"/>
                </a:solidFill>
              </a:rPr>
              <a:t>) not null default </a:t>
            </a:r>
            <a:r>
              <a:t>0.00,</a:t>
            </a:r>
          </a:p>
          <a:p>
            <a:pPr marL="0" indent="0">
              <a:spcBef>
                <a:spcPts val="100"/>
              </a:spcBef>
              <a:buSzTx/>
              <a:buNone/>
              <a:defRPr sz="1200">
                <a:latin typeface="Consolas"/>
                <a:ea typeface="Consolas"/>
                <a:cs typeface="Consolas"/>
                <a:sym typeface="Consolas"/>
              </a:defRPr>
            </a:pPr>
            <a:r>
              <a:t>	sales_with_op_products </a:t>
            </a:r>
            <a:r>
              <a:rPr>
                <a:solidFill>
                  <a:srgbClr val="0070C0"/>
                </a:solidFill>
              </a:rPr>
              <a:t>decimal</a:t>
            </a:r>
            <a:r>
              <a:t> (7,2</a:t>
            </a:r>
            <a:r>
              <a:rPr>
                <a:solidFill>
                  <a:srgbClr val="0070C0"/>
                </a:solidFill>
              </a:rPr>
              <a:t>) not null default </a:t>
            </a:r>
            <a:r>
              <a:t>0.00,</a:t>
            </a:r>
          </a:p>
          <a:p>
            <a:pPr marL="0" indent="0">
              <a:spcBef>
                <a:spcPts val="100"/>
              </a:spcBef>
              <a:buSzTx/>
              <a:buNone/>
              <a:defRPr sz="1200">
                <a:latin typeface="Consolas"/>
                <a:ea typeface="Consolas"/>
                <a:cs typeface="Consolas"/>
                <a:sym typeface="Consolas"/>
              </a:defRPr>
            </a:pPr>
            <a:r>
              <a:t>	</a:t>
            </a:r>
            <a:r>
              <a:rPr>
                <a:solidFill>
                  <a:srgbClr val="0070C0"/>
                </a:solidFill>
              </a:rPr>
              <a:t>foreign key </a:t>
            </a:r>
            <a:r>
              <a:t>(service_package) </a:t>
            </a:r>
            <a:r>
              <a:rPr>
                <a:solidFill>
                  <a:srgbClr val="0070C0"/>
                </a:solidFill>
              </a:rPr>
              <a:t>references</a:t>
            </a:r>
            <a:r>
              <a:t> service_package(id)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primary key</a:t>
            </a:r>
            <a:r>
              <a:t>(id)</a:t>
            </a:r>
          </a:p>
          <a:p>
            <a:pPr marL="0" indent="0">
              <a:spcBef>
                <a:spcPts val="100"/>
              </a:spcBef>
              <a:buSzTx/>
              <a:buNone/>
              <a:defRPr sz="1200">
                <a:latin typeface="Consolas"/>
                <a:ea typeface="Consolas"/>
                <a:cs typeface="Consolas"/>
                <a:sym typeface="Consolas"/>
              </a:defRPr>
            </a:pPr>
            <a:r>
              <a:t>);</a:t>
            </a:r>
          </a:p>
          <a:p>
            <a:pPr marL="0" indent="0">
              <a:spcBef>
                <a:spcPts val="100"/>
              </a:spcBef>
              <a:buSzTx/>
              <a:buNone/>
              <a:defRPr sz="1200">
                <a:latin typeface="Consolas"/>
                <a:ea typeface="Consolas"/>
                <a:cs typeface="Consolas"/>
                <a:sym typeface="Consolas"/>
              </a:defRPr>
            </a:pPr>
          </a:p>
          <a:p>
            <a:pPr marL="0" indent="0">
              <a:lnSpc>
                <a:spcPct val="100000"/>
              </a:lnSpc>
              <a:spcBef>
                <a:spcPts val="100"/>
              </a:spcBef>
              <a:buSzTx/>
              <a:buNone/>
              <a:defRPr b="1" sz="1600"/>
            </a:pPr>
            <a:r>
              <a:t>Average number of optional products sold together with each service package</a:t>
            </a:r>
          </a:p>
          <a:p>
            <a:pPr marL="0" indent="0">
              <a:lnSpc>
                <a:spcPct val="10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avg_optional_product (</a:t>
            </a:r>
            <a:endParaRPr>
              <a:solidFill>
                <a:srgbClr val="000000"/>
              </a:solidFill>
            </a:endParaRPr>
          </a:p>
          <a:p>
            <a:pPr marL="0" indent="0">
              <a:spcBef>
                <a:spcPts val="1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100"/>
              </a:spcBef>
              <a:buSzTx/>
              <a:buNone/>
              <a:defRPr sz="1200">
                <a:latin typeface="Consolas"/>
                <a:ea typeface="Consolas"/>
                <a:cs typeface="Consolas"/>
                <a:sym typeface="Consolas"/>
              </a:defRPr>
            </a:pPr>
            <a:r>
              <a:t>	service_package </a:t>
            </a:r>
            <a:r>
              <a:rPr>
                <a:solidFill>
                  <a:srgbClr val="0070C0"/>
                </a:solidFill>
              </a:rPr>
              <a:t>int not null</a:t>
            </a:r>
            <a:r>
              <a:t>,</a:t>
            </a:r>
          </a:p>
          <a:p>
            <a:pPr marL="0" indent="0">
              <a:spcBef>
                <a:spcPts val="100"/>
              </a:spcBef>
              <a:buSzTx/>
              <a:buNone/>
              <a:defRPr sz="1200">
                <a:latin typeface="Consolas"/>
                <a:ea typeface="Consolas"/>
                <a:cs typeface="Consolas"/>
                <a:sym typeface="Consolas"/>
              </a:defRPr>
            </a:pPr>
            <a:r>
              <a:t>	avg_op_products </a:t>
            </a:r>
            <a:r>
              <a:rPr>
                <a:solidFill>
                  <a:srgbClr val="0070C0"/>
                </a:solidFill>
              </a:rPr>
              <a:t>int default </a:t>
            </a:r>
            <a:r>
              <a:t>0,</a:t>
            </a:r>
          </a:p>
          <a:p>
            <a:pPr marL="0" indent="0">
              <a:spcBef>
                <a:spcPts val="100"/>
              </a:spcBef>
              <a:buSzTx/>
              <a:buNone/>
              <a:defRPr sz="1200">
                <a:latin typeface="Consolas"/>
                <a:ea typeface="Consolas"/>
                <a:cs typeface="Consolas"/>
                <a:sym typeface="Consolas"/>
              </a:defRPr>
            </a:pPr>
            <a:r>
              <a:t>	</a:t>
            </a:r>
            <a:r>
              <a:rPr>
                <a:solidFill>
                  <a:srgbClr val="0070C0"/>
                </a:solidFill>
              </a:rPr>
              <a:t>foreign key</a:t>
            </a:r>
            <a:r>
              <a:t>(service_package) </a:t>
            </a:r>
            <a:r>
              <a:rPr>
                <a:solidFill>
                  <a:srgbClr val="0070C0"/>
                </a:solidFill>
              </a:rPr>
              <a:t>references</a:t>
            </a:r>
            <a:r>
              <a:t> service_package(id)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primary key</a:t>
            </a:r>
            <a:r>
              <a:t>(id)</a:t>
            </a:r>
          </a:p>
          <a:p>
            <a:pPr marL="0" indent="0">
              <a:spcBef>
                <a:spcPts val="100"/>
              </a:spcBef>
              <a:buSzTx/>
              <a:buNone/>
              <a:defRPr sz="1200">
                <a:latin typeface="Consolas"/>
                <a:ea typeface="Consolas"/>
                <a:cs typeface="Consolas"/>
                <a:sym typeface="Consolas"/>
              </a:defRPr>
            </a:pPr>
            <a:r>
              <a:t>);</a:t>
            </a:r>
          </a:p>
          <a:p>
            <a:pPr marL="0" indent="0">
              <a:spcBef>
                <a:spcPts val="100"/>
              </a:spcBef>
              <a:buSzTx/>
              <a:buNone/>
              <a:defRPr sz="1200">
                <a:latin typeface="Consolas"/>
                <a:ea typeface="Consolas"/>
                <a:cs typeface="Consolas"/>
                <a:sym typeface="Consolas"/>
              </a:defRPr>
            </a:pPr>
          </a:p>
          <a:p>
            <a:pPr marL="0" indent="0">
              <a:lnSpc>
                <a:spcPct val="100000"/>
              </a:lnSpc>
              <a:spcBef>
                <a:spcPts val="100"/>
              </a:spcBef>
              <a:buSzTx/>
              <a:buNone/>
              <a:defRPr b="1" sz="1600"/>
            </a:pPr>
            <a:r>
              <a:t>Best seller optional product</a:t>
            </a:r>
          </a:p>
          <a:p>
            <a:pPr marL="0" indent="0">
              <a:lnSpc>
                <a:spcPct val="100000"/>
              </a:lnSpc>
              <a:spcBef>
                <a:spcPts val="100"/>
              </a:spcBef>
              <a:buSzTx/>
              <a:buNone/>
              <a:defRPr sz="1200">
                <a:solidFill>
                  <a:srgbClr val="0070C0"/>
                </a:solidFill>
                <a:latin typeface="Consolas"/>
                <a:ea typeface="Consolas"/>
                <a:cs typeface="Consolas"/>
                <a:sym typeface="Consolas"/>
              </a:defRPr>
            </a:pPr>
            <a:r>
              <a:t>create table </a:t>
            </a:r>
            <a:r>
              <a:rPr>
                <a:solidFill>
                  <a:srgbClr val="000000"/>
                </a:solidFill>
              </a:rPr>
              <a:t>best_seller (</a:t>
            </a:r>
            <a:endParaRPr>
              <a:solidFill>
                <a:srgbClr val="000000"/>
              </a:solidFill>
            </a:endParaRPr>
          </a:p>
          <a:p>
            <a:pPr marL="0" indent="0">
              <a:spcBef>
                <a:spcPts val="100"/>
              </a:spcBef>
              <a:buSzTx/>
              <a:buNone/>
              <a:defRPr sz="1200">
                <a:latin typeface="Consolas"/>
                <a:ea typeface="Consolas"/>
                <a:cs typeface="Consolas"/>
                <a:sym typeface="Consolas"/>
              </a:defRPr>
            </a:pPr>
            <a:r>
              <a:t>	id </a:t>
            </a:r>
            <a:r>
              <a:rPr>
                <a:solidFill>
                  <a:srgbClr val="0070C0"/>
                </a:solidFill>
              </a:rPr>
              <a:t>int default </a:t>
            </a:r>
            <a:r>
              <a:t>1,</a:t>
            </a:r>
          </a:p>
          <a:p>
            <a:pPr marL="0" indent="0">
              <a:spcBef>
                <a:spcPts val="100"/>
              </a:spcBef>
              <a:buSzTx/>
              <a:buNone/>
              <a:defRPr sz="1200">
                <a:latin typeface="Consolas"/>
                <a:ea typeface="Consolas"/>
                <a:cs typeface="Consolas"/>
                <a:sym typeface="Consolas"/>
              </a:defRPr>
            </a:pPr>
            <a:r>
              <a:t>    	op_product </a:t>
            </a:r>
            <a:r>
              <a:rPr>
                <a:solidFill>
                  <a:srgbClr val="0070C0"/>
                </a:solidFill>
              </a:rPr>
              <a:t>int</a:t>
            </a:r>
            <a:r>
              <a:t>,</a:t>
            </a:r>
          </a:p>
          <a:p>
            <a:pPr marL="0" indent="0">
              <a:spcBef>
                <a:spcPts val="100"/>
              </a:spcBef>
              <a:buSzTx/>
              <a:buNone/>
              <a:defRPr sz="1200">
                <a:latin typeface="Consolas"/>
                <a:ea typeface="Consolas"/>
                <a:cs typeface="Consolas"/>
                <a:sym typeface="Consolas"/>
              </a:defRPr>
            </a:pPr>
            <a:r>
              <a:t>    	tot_sale </a:t>
            </a:r>
            <a:r>
              <a:rPr>
                <a:solidFill>
                  <a:srgbClr val="0070C0"/>
                </a:solidFill>
              </a:rPr>
              <a:t>decimal</a:t>
            </a:r>
            <a:r>
              <a:t>(5,2),</a:t>
            </a:r>
          </a:p>
          <a:p>
            <a:pPr marL="0" indent="0">
              <a:spcBef>
                <a:spcPts val="100"/>
              </a:spcBef>
              <a:buSzTx/>
              <a:buNone/>
              <a:defRPr sz="1200">
                <a:latin typeface="Consolas"/>
                <a:ea typeface="Consolas"/>
                <a:cs typeface="Consolas"/>
                <a:sym typeface="Consolas"/>
              </a:defRPr>
            </a:pPr>
            <a:r>
              <a:t>    	</a:t>
            </a:r>
            <a:r>
              <a:rPr>
                <a:solidFill>
                  <a:srgbClr val="0070C0"/>
                </a:solidFill>
              </a:rPr>
              <a:t>foreign key</a:t>
            </a:r>
            <a:r>
              <a:t>(op_product) </a:t>
            </a:r>
            <a:r>
              <a:rPr>
                <a:solidFill>
                  <a:srgbClr val="0070C0"/>
                </a:solidFill>
              </a:rPr>
              <a:t>references</a:t>
            </a:r>
            <a:r>
              <a:t> optional_product(id) </a:t>
            </a:r>
          </a:p>
          <a:p>
            <a:pPr marL="0" indent="0">
              <a:spcBef>
                <a:spcPts val="100"/>
              </a:spcBef>
              <a:buSzTx/>
              <a:buNone/>
              <a:defRPr sz="1200">
                <a:latin typeface="Consolas"/>
                <a:ea typeface="Consolas"/>
                <a:cs typeface="Consolas"/>
                <a:sym typeface="Consolas"/>
              </a:defRPr>
            </a:pPr>
            <a:r>
              <a:t>			   </a:t>
            </a:r>
            <a:r>
              <a:rPr>
                <a:solidFill>
                  <a:srgbClr val="0070C0"/>
                </a:solidFill>
              </a:rPr>
              <a:t>on delete cascade on update cascade</a:t>
            </a:r>
            <a:r>
              <a:t>,</a:t>
            </a:r>
          </a:p>
          <a:p>
            <a:pPr marL="0" indent="0">
              <a:spcBef>
                <a:spcPts val="100"/>
              </a:spcBef>
              <a:buSzTx/>
              <a:buNone/>
              <a:defRPr sz="1200">
                <a:latin typeface="Consolas"/>
                <a:ea typeface="Consolas"/>
                <a:cs typeface="Consolas"/>
                <a:sym typeface="Consolas"/>
              </a:defRPr>
            </a:pPr>
            <a:r>
              <a:t>    	</a:t>
            </a:r>
            <a:r>
              <a:rPr>
                <a:solidFill>
                  <a:srgbClr val="0070C0"/>
                </a:solidFill>
              </a:rPr>
              <a:t>primary key</a:t>
            </a:r>
            <a:r>
              <a:t>(id)</a:t>
            </a:r>
          </a:p>
          <a:p>
            <a:pPr marL="0" indent="0">
              <a:spcBef>
                <a:spcPts val="1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olo 1"/>
          <p:cNvSpPr txBox="1"/>
          <p:nvPr>
            <p:ph type="title"/>
          </p:nvPr>
        </p:nvSpPr>
        <p:spPr>
          <a:xfrm>
            <a:off x="358774" y="296863"/>
            <a:ext cx="8389940" cy="468313"/>
          </a:xfrm>
          <a:prstGeom prst="rect">
            <a:avLst/>
          </a:prstGeom>
        </p:spPr>
        <p:txBody>
          <a:bodyPr/>
          <a:lstStyle>
            <a:lvl1pPr defTabSz="637794">
              <a:defRPr sz="2976"/>
            </a:lvl1pPr>
          </a:lstStyle>
          <a:p>
            <a:pPr/>
            <a:r>
              <a:t>Relational model (materialized views)</a:t>
            </a:r>
          </a:p>
        </p:txBody>
      </p:sp>
      <p:sp>
        <p:nvSpPr>
          <p:cNvPr id="291" name="Segnaposto testo 2"/>
          <p:cNvSpPr txBox="1"/>
          <p:nvPr>
            <p:ph type="body" idx="1"/>
          </p:nvPr>
        </p:nvSpPr>
        <p:spPr>
          <a:xfrm>
            <a:off x="358775" y="846665"/>
            <a:ext cx="8389937" cy="5643034"/>
          </a:xfrm>
          <a:prstGeom prst="rect">
            <a:avLst/>
          </a:prstGeom>
        </p:spPr>
        <p:txBody>
          <a:bodyPr/>
          <a:lstStyle/>
          <a:p>
            <a:pPr marL="0" indent="0" defTabSz="512062">
              <a:lnSpc>
                <a:spcPct val="120000"/>
              </a:lnSpc>
              <a:spcBef>
                <a:spcPts val="500"/>
              </a:spcBef>
              <a:buSzTx/>
              <a:buNone/>
              <a:defRPr sz="1600"/>
            </a:pPr>
          </a:p>
          <a:p>
            <a:pPr marL="0" indent="0" defTabSz="512062">
              <a:lnSpc>
                <a:spcPct val="120000"/>
              </a:lnSpc>
              <a:spcBef>
                <a:spcPts val="500"/>
              </a:spcBef>
              <a:buSzTx/>
              <a:buNone/>
              <a:defRPr sz="1600"/>
            </a:pPr>
          </a:p>
          <a:p>
            <a:pPr marL="0" indent="0" defTabSz="512062">
              <a:lnSpc>
                <a:spcPct val="120000"/>
              </a:lnSpc>
              <a:spcBef>
                <a:spcPts val="500"/>
              </a:spcBef>
              <a:buSzTx/>
              <a:buNone/>
              <a:defRPr sz="1600"/>
            </a:pPr>
            <a:r>
              <a:t>tot_purchases_package(</a:t>
            </a:r>
            <a:r>
              <a:rPr u="sng"/>
              <a:t>id</a:t>
            </a:r>
            <a:r>
              <a:t>, </a:t>
            </a:r>
            <a:r>
              <a:rPr>
                <a:solidFill>
                  <a:srgbClr val="00B050"/>
                </a:solidFill>
              </a:rPr>
              <a:t>service_package</a:t>
            </a:r>
            <a:r>
              <a:t>, tot_purchases)</a:t>
            </a:r>
          </a:p>
          <a:p>
            <a:pPr marL="0" indent="0" defTabSz="512062">
              <a:lnSpc>
                <a:spcPct val="120000"/>
              </a:lnSpc>
              <a:spcBef>
                <a:spcPts val="500"/>
              </a:spcBef>
              <a:buSzTx/>
              <a:buNone/>
              <a:defRPr sz="1600"/>
            </a:pPr>
            <a:r>
              <a:t>tot_purchases_package_vperiod(</a:t>
            </a:r>
            <a:r>
              <a:rPr u="sng"/>
              <a:t>id</a:t>
            </a:r>
            <a:r>
              <a:t>, </a:t>
            </a:r>
            <a:r>
              <a:rPr>
                <a:solidFill>
                  <a:srgbClr val="00B050"/>
                </a:solidFill>
              </a:rPr>
              <a:t>service_package</a:t>
            </a:r>
            <a:r>
              <a:t>, </a:t>
            </a:r>
            <a:r>
              <a:rPr>
                <a:solidFill>
                  <a:schemeClr val="accent4"/>
                </a:solidFill>
              </a:rPr>
              <a:t>validity_period</a:t>
            </a:r>
            <a:r>
              <a:t>, tot_purchases)</a:t>
            </a:r>
          </a:p>
          <a:p>
            <a:pPr marL="0" indent="0" defTabSz="512062">
              <a:lnSpc>
                <a:spcPct val="120000"/>
              </a:lnSpc>
              <a:spcBef>
                <a:spcPts val="500"/>
              </a:spcBef>
              <a:buSzTx/>
              <a:buNone/>
              <a:defRPr sz="1600"/>
            </a:pPr>
            <a:r>
              <a:t>tot_sales_package(</a:t>
            </a:r>
            <a:r>
              <a:rPr u="sng"/>
              <a:t>id</a:t>
            </a:r>
            <a:r>
              <a:t>, </a:t>
            </a:r>
            <a:r>
              <a:rPr>
                <a:solidFill>
                  <a:srgbClr val="00B050"/>
                </a:solidFill>
              </a:rPr>
              <a:t>service_package</a:t>
            </a:r>
            <a:r>
              <a:t>, tot_sales, sales_with_op_products)</a:t>
            </a:r>
          </a:p>
          <a:p>
            <a:pPr marL="0" indent="0" defTabSz="512062">
              <a:lnSpc>
                <a:spcPct val="120000"/>
              </a:lnSpc>
              <a:spcBef>
                <a:spcPts val="500"/>
              </a:spcBef>
              <a:buSzTx/>
              <a:buNone/>
              <a:defRPr sz="1600"/>
            </a:pPr>
            <a:r>
              <a:t>avg_optional_product(</a:t>
            </a:r>
            <a:r>
              <a:rPr u="sng"/>
              <a:t>id</a:t>
            </a:r>
            <a:r>
              <a:t>, </a:t>
            </a:r>
            <a:r>
              <a:rPr>
                <a:solidFill>
                  <a:srgbClr val="00B050"/>
                </a:solidFill>
              </a:rPr>
              <a:t>service_package</a:t>
            </a:r>
            <a:r>
              <a:t>, avg_op_products)</a:t>
            </a:r>
          </a:p>
          <a:p>
            <a:pPr marL="0" indent="0" defTabSz="512062">
              <a:lnSpc>
                <a:spcPct val="120000"/>
              </a:lnSpc>
              <a:spcBef>
                <a:spcPts val="500"/>
              </a:spcBef>
              <a:buSzTx/>
              <a:buNone/>
              <a:defRPr sz="1600"/>
            </a:pPr>
            <a:r>
              <a:t>best_seller(</a:t>
            </a:r>
            <a:r>
              <a:rPr u="sng"/>
              <a:t>id</a:t>
            </a:r>
            <a:r>
              <a:t>, </a:t>
            </a:r>
            <a:r>
              <a:rPr>
                <a:solidFill>
                  <a:srgbClr val="00B0F0"/>
                </a:solidFill>
              </a:rPr>
              <a:t>op_product</a:t>
            </a:r>
            <a:r>
              <a:t>, tot_sale)</a:t>
            </a:r>
          </a:p>
          <a:p>
            <a:pPr marL="0" indent="0" defTabSz="512062">
              <a:lnSpc>
                <a:spcPct val="120000"/>
              </a:lnSpc>
              <a:spcBef>
                <a:spcPts val="500"/>
              </a:spcBef>
              <a:buSzTx/>
              <a:buNone/>
              <a:defRPr sz="1600"/>
            </a:pPr>
          </a:p>
          <a:p>
            <a:pPr marL="0" indent="0" defTabSz="512062">
              <a:lnSpc>
                <a:spcPct val="120000"/>
              </a:lnSpc>
              <a:spcBef>
                <a:spcPts val="500"/>
              </a:spcBef>
              <a:buSzTx/>
              <a:buNone/>
              <a:defRPr sz="1600"/>
            </a:pPr>
            <a:r>
              <a:t>service_package(</a:t>
            </a:r>
            <a:r>
              <a:rPr u="sng">
                <a:solidFill>
                  <a:srgbClr val="00B050"/>
                </a:solidFill>
              </a:rPr>
              <a:t>id</a:t>
            </a:r>
            <a:r>
              <a:t>, id_fixedphone, id_mobilephone, id_fixedinternet, id_mobileinternet, name)</a:t>
            </a:r>
          </a:p>
          <a:p>
            <a:pPr marL="0" indent="0" defTabSz="512062">
              <a:lnSpc>
                <a:spcPct val="120000"/>
              </a:lnSpc>
              <a:spcBef>
                <a:spcPts val="500"/>
              </a:spcBef>
              <a:buSzTx/>
              <a:buNone/>
              <a:defRPr sz="1600"/>
            </a:pPr>
            <a:r>
              <a:t>validity_period(</a:t>
            </a:r>
            <a:r>
              <a:rPr u="sng">
                <a:solidFill>
                  <a:schemeClr val="accent4"/>
                </a:solidFill>
              </a:rPr>
              <a:t>id</a:t>
            </a:r>
            <a:r>
              <a:t>, num_months, monthly_fee)</a:t>
            </a:r>
          </a:p>
          <a:p>
            <a:pPr marL="0" indent="0" defTabSz="512062">
              <a:lnSpc>
                <a:spcPct val="120000"/>
              </a:lnSpc>
              <a:spcBef>
                <a:spcPts val="500"/>
              </a:spcBef>
              <a:buSzTx/>
              <a:buNone/>
              <a:defRPr sz="1600"/>
            </a:pPr>
            <a:r>
              <a:t>optional_product(</a:t>
            </a:r>
            <a:r>
              <a:rPr u="sng">
                <a:solidFill>
                  <a:srgbClr val="00B0F0"/>
                </a:solidFill>
              </a:rPr>
              <a:t>id</a:t>
            </a:r>
            <a:r>
              <a:t>, name, monthly_fee)</a:t>
            </a:r>
          </a:p>
        </p:txBody>
      </p:sp>
      <p:sp>
        <p:nvSpPr>
          <p:cNvPr id="292" name="Line"/>
          <p:cNvSpPr/>
          <p:nvPr/>
        </p:nvSpPr>
        <p:spPr>
          <a:xfrm flipH="1">
            <a:off x="1938866" y="1905000"/>
            <a:ext cx="1363134" cy="1862668"/>
          </a:xfrm>
          <a:prstGeom prst="line">
            <a:avLst/>
          </a:prstGeom>
          <a:ln w="25400">
            <a:solidFill>
              <a:schemeClr val="accent1"/>
            </a:solidFill>
            <a:miter/>
            <a:tailEnd type="triangle"/>
          </a:ln>
        </p:spPr>
        <p:txBody>
          <a:bodyPr lIns="45719" rIns="45719"/>
          <a:lstStyle/>
          <a:p>
            <a:pPr/>
          </a:p>
        </p:txBody>
      </p:sp>
      <p:sp>
        <p:nvSpPr>
          <p:cNvPr id="293" name="Line"/>
          <p:cNvSpPr/>
          <p:nvPr/>
        </p:nvSpPr>
        <p:spPr>
          <a:xfrm flipH="1">
            <a:off x="2057399" y="2252133"/>
            <a:ext cx="1972734" cy="1515535"/>
          </a:xfrm>
          <a:prstGeom prst="line">
            <a:avLst/>
          </a:prstGeom>
          <a:ln w="25400">
            <a:solidFill>
              <a:schemeClr val="accent1"/>
            </a:solidFill>
            <a:miter/>
            <a:tailEnd type="triangle"/>
          </a:ln>
        </p:spPr>
        <p:txBody>
          <a:bodyPr lIns="45719" rIns="45719"/>
          <a:lstStyle/>
          <a:p>
            <a:pPr/>
          </a:p>
        </p:txBody>
      </p:sp>
      <p:sp>
        <p:nvSpPr>
          <p:cNvPr id="294" name="Line"/>
          <p:cNvSpPr/>
          <p:nvPr/>
        </p:nvSpPr>
        <p:spPr>
          <a:xfrm flipH="1">
            <a:off x="1938866" y="2592720"/>
            <a:ext cx="1017032" cy="1174948"/>
          </a:xfrm>
          <a:prstGeom prst="line">
            <a:avLst/>
          </a:prstGeom>
          <a:ln w="25400">
            <a:solidFill>
              <a:schemeClr val="accent1"/>
            </a:solidFill>
            <a:miter/>
            <a:tailEnd type="triangle"/>
          </a:ln>
        </p:spPr>
        <p:txBody>
          <a:bodyPr lIns="45719" rIns="45719"/>
          <a:lstStyle/>
          <a:p>
            <a:pPr/>
          </a:p>
        </p:txBody>
      </p:sp>
      <p:sp>
        <p:nvSpPr>
          <p:cNvPr id="295" name="Line"/>
          <p:cNvSpPr/>
          <p:nvPr/>
        </p:nvSpPr>
        <p:spPr>
          <a:xfrm flipH="1">
            <a:off x="2057398" y="2938402"/>
            <a:ext cx="1233963" cy="829264"/>
          </a:xfrm>
          <a:prstGeom prst="line">
            <a:avLst/>
          </a:prstGeom>
          <a:ln w="25400">
            <a:solidFill>
              <a:schemeClr val="accent1"/>
            </a:solidFill>
            <a:miter/>
            <a:tailEnd type="triangle"/>
          </a:ln>
        </p:spPr>
        <p:txBody>
          <a:bodyPr lIns="45719" rIns="45719"/>
          <a:lstStyle/>
          <a:p>
            <a:pPr/>
          </a:p>
        </p:txBody>
      </p:sp>
      <p:sp>
        <p:nvSpPr>
          <p:cNvPr id="296" name="Line"/>
          <p:cNvSpPr/>
          <p:nvPr/>
        </p:nvSpPr>
        <p:spPr>
          <a:xfrm flipH="1">
            <a:off x="1845732" y="2252133"/>
            <a:ext cx="3603603" cy="1921935"/>
          </a:xfrm>
          <a:prstGeom prst="line">
            <a:avLst/>
          </a:prstGeom>
          <a:ln w="25400">
            <a:solidFill>
              <a:schemeClr val="accent1"/>
            </a:solidFill>
            <a:miter/>
            <a:tailEnd type="triangle"/>
          </a:ln>
        </p:spPr>
        <p:txBody>
          <a:bodyPr lIns="45719" rIns="45719"/>
          <a:lstStyle/>
          <a:p>
            <a:pPr/>
          </a:p>
        </p:txBody>
      </p:sp>
      <p:sp>
        <p:nvSpPr>
          <p:cNvPr id="297" name="Line"/>
          <p:cNvSpPr/>
          <p:nvPr/>
        </p:nvSpPr>
        <p:spPr>
          <a:xfrm flipH="1">
            <a:off x="1938864" y="3286007"/>
            <a:ext cx="118533" cy="1174947"/>
          </a:xfrm>
          <a:prstGeom prst="line">
            <a:avLst/>
          </a:prstGeom>
          <a:ln w="254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9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29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29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9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29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2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0" fill="hold">
                                  <p:stCondLst>
                                    <p:cond delay="0"/>
                                  </p:stCondLst>
                                  <p:iterate type="el" backwards="0">
                                    <p:tmAbs val="0"/>
                                  </p:iterate>
                                  <p:childTnLst>
                                    <p:set>
                                      <p:cBhvr>
                                        <p:cTn id="42" fill="hold">
                                          <p:stCondLst>
                                            <p:cond delay="0"/>
                                          </p:stCondLst>
                                        </p:cTn>
                                        <p:tgtEl>
                                          <p:spTgt spid="29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2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xit" nodeType="clickEffect" presetSubtype="0" presetID="1" grpId="12" fill="hold">
                                  <p:stCondLst>
                                    <p:cond delay="0"/>
                                  </p:stCondLst>
                                  <p:iterate type="el" backwards="0">
                                    <p:tmAbs val="0"/>
                                  </p:iterate>
                                  <p:childTnLst>
                                    <p:set>
                                      <p:cBhvr>
                                        <p:cTn id="50" fill="hold">
                                          <p:stCondLst>
                                            <p:cond delay="0"/>
                                          </p:stCondLst>
                                        </p:cTn>
                                        <p:tgtEl>
                                          <p:spTgt spid="2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5"/>
      <p:bldP build="whole" bldLvl="1" animBg="1" rev="0" advAuto="0" spid="294" grpId="6"/>
      <p:bldP build="whole" bldLvl="1" animBg="1" rev="0" advAuto="0" spid="295" grpId="7"/>
      <p:bldP build="whole" bldLvl="1" animBg="1" rev="0" advAuto="0" spid="295" grpId="8"/>
      <p:bldP build="whole" bldLvl="1" animBg="1" rev="0" advAuto="0" spid="296" grpId="9"/>
      <p:bldP build="whole" bldLvl="1" animBg="1" rev="0" advAuto="0" spid="293" grpId="3"/>
      <p:bldP build="whole" bldLvl="1" animBg="1" rev="0" advAuto="0" spid="293" grpId="4"/>
      <p:bldP build="whole" bldLvl="1" animBg="1" rev="0" advAuto="0" spid="296" grpId="10"/>
      <p:bldP build="whole" bldLvl="1" animBg="1" rev="0" advAuto="0" spid="297" grpId="11"/>
      <p:bldP build="whole" bldLvl="1" animBg="1" rev="0" advAuto="0" spid="297" grpId="12"/>
      <p:bldP build="whole" bldLvl="1" animBg="1" rev="0" advAuto="0" spid="292" grpId="1"/>
      <p:bldP build="whole" bldLvl="1" animBg="1" rev="0" advAuto="0" spid="292" grpId="2"/>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itle 1"/>
          <p:cNvSpPr txBox="1"/>
          <p:nvPr>
            <p:ph type="title"/>
          </p:nvPr>
        </p:nvSpPr>
        <p:spPr>
          <a:xfrm>
            <a:off x="358774" y="296863"/>
            <a:ext cx="8389940" cy="468313"/>
          </a:xfrm>
          <a:prstGeom prst="rect">
            <a:avLst/>
          </a:prstGeom>
        </p:spPr>
        <p:txBody>
          <a:bodyPr/>
          <a:lstStyle>
            <a:lvl1pPr defTabSz="637794">
              <a:defRPr sz="2976"/>
            </a:lvl1pPr>
          </a:lstStyle>
          <a:p>
            <a:pPr/>
            <a:r>
              <a:t>Trigger insert_service_package</a:t>
            </a:r>
          </a:p>
        </p:txBody>
      </p:sp>
      <p:sp>
        <p:nvSpPr>
          <p:cNvPr id="300" name="Content Placeholder 2"/>
          <p:cNvSpPr txBox="1"/>
          <p:nvPr>
            <p:ph type="body" sz="half" idx="1"/>
          </p:nvPr>
        </p:nvSpPr>
        <p:spPr>
          <a:xfrm>
            <a:off x="360253" y="2947847"/>
            <a:ext cx="8406718" cy="2817770"/>
          </a:xfrm>
          <a:prstGeom prst="rect">
            <a:avLst/>
          </a:prstGeom>
        </p:spPr>
        <p:txBody>
          <a:bodyPr/>
          <a:lstStyle/>
          <a:p>
            <a:pPr marL="0" indent="0" defTabSz="567658">
              <a:spcBef>
                <a:spcPts val="500"/>
              </a:spcBef>
              <a:buSzTx/>
              <a:buNone/>
              <a:defRPr sz="1358">
                <a:solidFill>
                  <a:srgbClr val="0070C0"/>
                </a:solidFill>
                <a:latin typeface="Consolas"/>
                <a:ea typeface="Consolas"/>
                <a:cs typeface="Consolas"/>
                <a:sym typeface="Consolas"/>
              </a:defRPr>
            </a:pPr>
            <a:r>
              <a:t>create trigger </a:t>
            </a:r>
            <a:r>
              <a:rPr>
                <a:solidFill>
                  <a:srgbClr val="000000"/>
                </a:solidFill>
              </a:rPr>
              <a:t>insert_service_package</a:t>
            </a:r>
          </a:p>
          <a:p>
            <a:pPr marL="0" indent="0" defTabSz="567658">
              <a:spcBef>
                <a:spcPts val="500"/>
              </a:spcBef>
              <a:buSzTx/>
              <a:buNone/>
              <a:defRPr sz="1358">
                <a:solidFill>
                  <a:srgbClr val="0070C0"/>
                </a:solidFill>
                <a:latin typeface="Consolas"/>
                <a:ea typeface="Consolas"/>
                <a:cs typeface="Consolas"/>
                <a:sym typeface="Consolas"/>
              </a:defRPr>
            </a:pPr>
            <a:r>
              <a:t>after insert on</a:t>
            </a:r>
            <a:r>
              <a:rPr>
                <a:solidFill>
                  <a:srgbClr val="000000"/>
                </a:solidFill>
              </a:rPr>
              <a:t> service_package</a:t>
            </a:r>
          </a:p>
          <a:p>
            <a:pPr marL="0" indent="0" defTabSz="567658">
              <a:spcBef>
                <a:spcPts val="500"/>
              </a:spcBef>
              <a:buSzTx/>
              <a:buNone/>
              <a:defRPr sz="1358">
                <a:solidFill>
                  <a:srgbClr val="0070C0"/>
                </a:solidFill>
                <a:latin typeface="Consolas"/>
                <a:ea typeface="Consolas"/>
                <a:cs typeface="Consolas"/>
                <a:sym typeface="Consolas"/>
              </a:defRPr>
            </a:pPr>
            <a:r>
              <a:t>for each row</a:t>
            </a:r>
            <a:endParaRPr sz="1649"/>
          </a:p>
          <a:p>
            <a:pPr marL="0" indent="0" defTabSz="567658">
              <a:spcBef>
                <a:spcPts val="500"/>
              </a:spcBef>
              <a:buSzTx/>
              <a:buNone/>
              <a:defRPr sz="1358">
                <a:solidFill>
                  <a:srgbClr val="0070C0"/>
                </a:solidFill>
                <a:latin typeface="Consolas"/>
                <a:ea typeface="Consolas"/>
                <a:cs typeface="Consolas"/>
                <a:sym typeface="Consolas"/>
              </a:defRPr>
            </a:pPr>
            <a:r>
              <a:t>begin</a:t>
            </a:r>
            <a:endParaRPr sz="1649"/>
          </a:p>
          <a:p>
            <a:pPr lvl="1" marL="0" indent="141913" defTabSz="567658">
              <a:spcBef>
                <a:spcPts val="500"/>
              </a:spcBef>
              <a:buSzTx/>
              <a:buNone/>
              <a:defRPr sz="1358">
                <a:solidFill>
                  <a:srgbClr val="0070C0"/>
                </a:solidFill>
                <a:latin typeface="Consolas"/>
                <a:ea typeface="Consolas"/>
                <a:cs typeface="Consolas"/>
                <a:sym typeface="Consolas"/>
              </a:defRPr>
            </a:pPr>
            <a:r>
              <a:t>insert into </a:t>
            </a:r>
            <a:r>
              <a:rPr>
                <a:solidFill>
                  <a:srgbClr val="000000"/>
                </a:solidFill>
              </a:rPr>
              <a:t>tot_purchases_package(id,service_package,tot_purchases) 		</a:t>
            </a:r>
            <a:r>
              <a:t>values</a:t>
            </a:r>
            <a:r>
              <a:rPr>
                <a:solidFill>
                  <a:srgbClr val="000000"/>
                </a:solidFill>
              </a:rPr>
              <a:t>(default, </a:t>
            </a:r>
            <a:r>
              <a:t>new</a:t>
            </a:r>
            <a:r>
              <a:rPr>
                <a:solidFill>
                  <a:srgbClr val="000000"/>
                </a:solidFill>
              </a:rPr>
              <a:t>.id, default);</a:t>
            </a:r>
            <a:endParaRPr sz="1649"/>
          </a:p>
          <a:p>
            <a:pPr lvl="1" marL="0" indent="141913" defTabSz="567658">
              <a:spcBef>
                <a:spcPts val="500"/>
              </a:spcBef>
              <a:buSzTx/>
              <a:buNone/>
              <a:defRPr sz="1358">
                <a:solidFill>
                  <a:srgbClr val="0070C0"/>
                </a:solidFill>
                <a:latin typeface="Consolas"/>
                <a:ea typeface="Consolas"/>
                <a:cs typeface="Consolas"/>
                <a:sym typeface="Consolas"/>
              </a:defRPr>
            </a:pPr>
            <a:r>
              <a:t>insert into </a:t>
            </a:r>
            <a:r>
              <a:rPr>
                <a:solidFill>
                  <a:srgbClr val="000000"/>
                </a:solidFill>
              </a:rPr>
              <a:t>tot_sales_package(id,service_package,tot_sales,sales_with_op_products) 	</a:t>
            </a:r>
            <a:r>
              <a:t>values</a:t>
            </a:r>
            <a:r>
              <a:rPr>
                <a:solidFill>
                  <a:srgbClr val="000000"/>
                </a:solidFill>
              </a:rPr>
              <a:t>(default, </a:t>
            </a:r>
            <a:r>
              <a:t>new</a:t>
            </a:r>
            <a:r>
              <a:rPr>
                <a:solidFill>
                  <a:srgbClr val="000000"/>
                </a:solidFill>
              </a:rPr>
              <a:t>.id, default, default);</a:t>
            </a:r>
            <a:endParaRPr sz="1649"/>
          </a:p>
          <a:p>
            <a:pPr lvl="1" marL="0" indent="141913" defTabSz="567658">
              <a:spcBef>
                <a:spcPts val="500"/>
              </a:spcBef>
              <a:buSzTx/>
              <a:buNone/>
              <a:defRPr sz="1358">
                <a:solidFill>
                  <a:srgbClr val="0070C0"/>
                </a:solidFill>
                <a:latin typeface="Consolas"/>
                <a:ea typeface="Consolas"/>
                <a:cs typeface="Consolas"/>
                <a:sym typeface="Consolas"/>
              </a:defRPr>
            </a:pPr>
            <a:r>
              <a:t>insert into </a:t>
            </a:r>
            <a:r>
              <a:rPr>
                <a:solidFill>
                  <a:srgbClr val="000000"/>
                </a:solidFill>
              </a:rPr>
              <a:t>avg_optional_product(id,service_package,avg_op_products)     	</a:t>
            </a:r>
            <a:r>
              <a:t>values</a:t>
            </a:r>
            <a:r>
              <a:rPr>
                <a:solidFill>
                  <a:srgbClr val="000000"/>
                </a:solidFill>
              </a:rPr>
              <a:t>(default, </a:t>
            </a:r>
            <a:r>
              <a:t>new</a:t>
            </a:r>
            <a:r>
              <a:rPr>
                <a:solidFill>
                  <a:srgbClr val="000000"/>
                </a:solidFill>
              </a:rPr>
              <a:t>.id, default);</a:t>
            </a:r>
          </a:p>
          <a:p>
            <a:pPr marL="0" indent="0" defTabSz="567658">
              <a:spcBef>
                <a:spcPts val="500"/>
              </a:spcBef>
              <a:buSzTx/>
              <a:buNone/>
              <a:defRPr sz="1358">
                <a:solidFill>
                  <a:srgbClr val="0070C0"/>
                </a:solidFill>
                <a:latin typeface="Consolas"/>
                <a:ea typeface="Consolas"/>
                <a:cs typeface="Consolas"/>
                <a:sym typeface="Consolas"/>
              </a:defRPr>
            </a:pPr>
            <a:r>
              <a:t>end$$</a:t>
            </a:r>
          </a:p>
        </p:txBody>
      </p:sp>
      <p:sp>
        <p:nvSpPr>
          <p:cNvPr id="301" name="Content Placeholder 2"/>
          <p:cNvSpPr txBox="1"/>
          <p:nvPr/>
        </p:nvSpPr>
        <p:spPr>
          <a:xfrm>
            <a:off x="377030" y="1016001"/>
            <a:ext cx="8389940" cy="14869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90000"/>
              </a:lnSpc>
              <a:spcBef>
                <a:spcPts val="500"/>
              </a:spcBef>
              <a:defRPr b="1" sz="1600"/>
            </a:pPr>
            <a:r>
              <a:t>Event</a:t>
            </a:r>
            <a:r>
              <a:rPr b="0"/>
              <a:t> —&gt; </a:t>
            </a:r>
            <a:r>
              <a:rPr b="0"/>
              <a:t>After insert into service_package</a:t>
            </a:r>
          </a:p>
          <a:p>
            <a:pPr>
              <a:lnSpc>
                <a:spcPct val="90000"/>
              </a:lnSpc>
              <a:spcBef>
                <a:spcPts val="500"/>
              </a:spcBef>
              <a:defRPr b="1" sz="1600"/>
            </a:pPr>
            <a:r>
              <a:t>Condition</a:t>
            </a:r>
            <a:r>
              <a:rPr b="0"/>
              <a:t> —&gt; </a:t>
            </a:r>
            <a:r>
              <a:rPr b="0"/>
              <a:t>None</a:t>
            </a:r>
          </a:p>
          <a:p>
            <a:pPr>
              <a:lnSpc>
                <a:spcPct val="90000"/>
              </a:lnSpc>
              <a:spcBef>
                <a:spcPts val="500"/>
              </a:spcBef>
              <a:defRPr b="1" sz="1600"/>
            </a:pPr>
            <a:r>
              <a:t>Action</a:t>
            </a:r>
            <a:r>
              <a:rPr b="0"/>
              <a:t> —&gt; </a:t>
            </a:r>
            <a:r>
              <a:rPr b="0"/>
              <a:t>Insert a new tuple in tot_purchases_package with new service package and default value</a:t>
            </a:r>
            <a:endParaRPr sz="2400"/>
          </a:p>
          <a:p>
            <a:pPr>
              <a:lnSpc>
                <a:spcPct val="90000"/>
              </a:lnSpc>
              <a:spcBef>
                <a:spcPts val="500"/>
              </a:spcBef>
              <a:defRPr sz="1600"/>
            </a:pPr>
            <a:r>
              <a:t>                    Insert a new tuple in tot_sales_package with new service package and default values</a:t>
            </a:r>
            <a:endParaRPr sz="2400"/>
          </a:p>
          <a:p>
            <a:pPr>
              <a:lnSpc>
                <a:spcPct val="90000"/>
              </a:lnSpc>
              <a:spcBef>
                <a:spcPts val="500"/>
              </a:spcBef>
              <a:defRPr sz="1600"/>
            </a:pPr>
            <a:r>
              <a:t>                    Insert a new tuple in avg_optional_product with new service package and default value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itle 1"/>
          <p:cNvSpPr txBox="1"/>
          <p:nvPr>
            <p:ph type="title"/>
          </p:nvPr>
        </p:nvSpPr>
        <p:spPr>
          <a:xfrm>
            <a:off x="358774" y="296862"/>
            <a:ext cx="8389940" cy="458148"/>
          </a:xfrm>
          <a:prstGeom prst="rect">
            <a:avLst/>
          </a:prstGeom>
        </p:spPr>
        <p:txBody>
          <a:bodyPr/>
          <a:lstStyle>
            <a:lvl1pPr defTabSz="630936">
              <a:defRPr sz="2944"/>
            </a:lvl1pPr>
          </a:lstStyle>
          <a:p>
            <a:pPr/>
            <a:r>
              <a:t>Trigger insert_tot_purchases_package_vperiod</a:t>
            </a:r>
          </a:p>
        </p:txBody>
      </p:sp>
      <p:sp>
        <p:nvSpPr>
          <p:cNvPr id="304" name="Content Placeholder 2"/>
          <p:cNvSpPr txBox="1"/>
          <p:nvPr>
            <p:ph type="body" sz="half" idx="1"/>
          </p:nvPr>
        </p:nvSpPr>
        <p:spPr>
          <a:xfrm>
            <a:off x="358773" y="2663475"/>
            <a:ext cx="8389941" cy="1908526"/>
          </a:xfrm>
          <a:prstGeom prst="rect">
            <a:avLst/>
          </a:prstGeom>
        </p:spPr>
        <p:txBody>
          <a:bodyPr/>
          <a:lstStyle/>
          <a:p>
            <a:pPr marL="0" indent="0" defTabSz="832834">
              <a:spcBef>
                <a:spcPts val="800"/>
              </a:spcBef>
              <a:buSzTx/>
              <a:buNone/>
              <a:defRPr sz="1386">
                <a:solidFill>
                  <a:srgbClr val="0070C0"/>
                </a:solidFill>
                <a:latin typeface="Consolas"/>
                <a:ea typeface="Consolas"/>
                <a:cs typeface="Consolas"/>
                <a:sym typeface="Consolas"/>
              </a:defRPr>
            </a:pPr>
            <a:r>
              <a:t>create trigger </a:t>
            </a:r>
            <a:r>
              <a:rPr>
                <a:solidFill>
                  <a:srgbClr val="000000"/>
                </a:solidFill>
              </a:rPr>
              <a:t>insert_tot_purchases_package_vperiod</a:t>
            </a:r>
          </a:p>
          <a:p>
            <a:pPr marL="0" indent="0" defTabSz="832834">
              <a:spcBef>
                <a:spcPts val="800"/>
              </a:spcBef>
              <a:buSzTx/>
              <a:buNone/>
              <a:defRPr sz="1386">
                <a:solidFill>
                  <a:srgbClr val="0070C0"/>
                </a:solidFill>
                <a:latin typeface="Consolas"/>
                <a:ea typeface="Consolas"/>
                <a:cs typeface="Consolas"/>
                <a:sym typeface="Consolas"/>
              </a:defRPr>
            </a:pPr>
            <a:r>
              <a:t>after insert on </a:t>
            </a:r>
            <a:r>
              <a:rPr>
                <a:solidFill>
                  <a:srgbClr val="000000"/>
                </a:solidFill>
              </a:rPr>
              <a:t>service_package_validity_period</a:t>
            </a:r>
          </a:p>
          <a:p>
            <a:pPr marL="0" indent="0" defTabSz="832834">
              <a:spcBef>
                <a:spcPts val="800"/>
              </a:spcBef>
              <a:buSzTx/>
              <a:buNone/>
              <a:defRPr sz="1386">
                <a:solidFill>
                  <a:srgbClr val="0070C0"/>
                </a:solidFill>
                <a:latin typeface="Consolas"/>
                <a:ea typeface="Consolas"/>
                <a:cs typeface="Consolas"/>
                <a:sym typeface="Consolas"/>
              </a:defRPr>
            </a:pPr>
            <a:r>
              <a:t>for each row</a:t>
            </a:r>
            <a:endParaRPr sz="2475"/>
          </a:p>
          <a:p>
            <a:pPr marL="0" indent="0" defTabSz="832834">
              <a:spcBef>
                <a:spcPts val="800"/>
              </a:spcBef>
              <a:buSzTx/>
              <a:buNone/>
              <a:defRPr sz="1386">
                <a:solidFill>
                  <a:srgbClr val="0070C0"/>
                </a:solidFill>
                <a:latin typeface="Consolas"/>
                <a:ea typeface="Consolas"/>
                <a:cs typeface="Consolas"/>
                <a:sym typeface="Consolas"/>
              </a:defRPr>
            </a:pPr>
            <a:r>
              <a:t>insert into </a:t>
            </a:r>
            <a:r>
              <a:rPr>
                <a:solidFill>
                  <a:srgbClr val="000000"/>
                </a:solidFill>
              </a:rPr>
              <a:t>tot_purchases_package_vperiod(id, service_package, validity_period, 					tot_purchases) </a:t>
            </a:r>
          </a:p>
          <a:p>
            <a:pPr marL="0" indent="0" defTabSz="832834">
              <a:spcBef>
                <a:spcPts val="800"/>
              </a:spcBef>
              <a:buSzTx/>
              <a:buNone/>
              <a:defRPr sz="1386">
                <a:solidFill>
                  <a:srgbClr val="0070C0"/>
                </a:solidFill>
                <a:latin typeface="Consolas"/>
                <a:ea typeface="Consolas"/>
                <a:cs typeface="Consolas"/>
                <a:sym typeface="Consolas"/>
              </a:defRPr>
            </a:pPr>
            <a:r>
              <a:t>	values</a:t>
            </a:r>
            <a:r>
              <a:rPr>
                <a:solidFill>
                  <a:srgbClr val="000000"/>
                </a:solidFill>
              </a:rPr>
              <a:t>(default, </a:t>
            </a:r>
            <a:r>
              <a:t>new</a:t>
            </a:r>
            <a:r>
              <a:rPr>
                <a:solidFill>
                  <a:srgbClr val="000000"/>
                </a:solidFill>
              </a:rPr>
              <a:t>.id_servicepackage, </a:t>
            </a:r>
            <a:r>
              <a:t>new</a:t>
            </a:r>
            <a:r>
              <a:rPr>
                <a:solidFill>
                  <a:srgbClr val="000000"/>
                </a:solidFill>
              </a:rPr>
              <a:t>.id_validityperiod, default);</a:t>
            </a:r>
          </a:p>
        </p:txBody>
      </p:sp>
      <p:sp>
        <p:nvSpPr>
          <p:cNvPr id="305" name="Content Placeholder 2"/>
          <p:cNvSpPr txBox="1"/>
          <p:nvPr/>
        </p:nvSpPr>
        <p:spPr>
          <a:xfrm>
            <a:off x="377030" y="1016000"/>
            <a:ext cx="8389940" cy="16474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786383">
              <a:lnSpc>
                <a:spcPct val="90000"/>
              </a:lnSpc>
              <a:spcBef>
                <a:spcPts val="400"/>
              </a:spcBef>
              <a:defRPr b="1" sz="1600"/>
            </a:pPr>
            <a:r>
              <a:t>Event</a:t>
            </a:r>
            <a:r>
              <a:rPr b="0"/>
              <a:t> —&gt; </a:t>
            </a:r>
            <a:r>
              <a:rPr b="0"/>
              <a:t>After insert into service_package_validity_period</a:t>
            </a:r>
          </a:p>
          <a:p>
            <a:pPr defTabSz="786383">
              <a:lnSpc>
                <a:spcPct val="90000"/>
              </a:lnSpc>
              <a:spcBef>
                <a:spcPts val="400"/>
              </a:spcBef>
              <a:defRPr b="1" sz="1600"/>
            </a:pPr>
            <a:r>
              <a:t>Condition</a:t>
            </a:r>
            <a:r>
              <a:rPr b="0"/>
              <a:t> —&gt; </a:t>
            </a:r>
            <a:r>
              <a:rPr b="0"/>
              <a:t>None</a:t>
            </a:r>
            <a:endParaRPr sz="2000"/>
          </a:p>
          <a:p>
            <a:pPr defTabSz="786383">
              <a:lnSpc>
                <a:spcPct val="90000"/>
              </a:lnSpc>
              <a:spcBef>
                <a:spcPts val="400"/>
              </a:spcBef>
              <a:defRPr b="1" sz="1600"/>
            </a:pPr>
            <a:r>
              <a:t>Action</a:t>
            </a:r>
            <a:r>
              <a:rPr b="0"/>
              <a:t> —&gt; </a:t>
            </a:r>
            <a:r>
              <a:rPr b="0"/>
              <a:t>Insert a new tuple in tot_purchases_package_vperiod with new service package, the 	   associated validity period and default value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369303" y="296863"/>
            <a:ext cx="8405394" cy="468314"/>
          </a:xfrm>
          <a:prstGeom prst="rect">
            <a:avLst/>
          </a:prstGeom>
        </p:spPr>
        <p:txBody>
          <a:bodyPr/>
          <a:lstStyle>
            <a:lvl1pPr defTabSz="637794">
              <a:defRPr sz="2976"/>
            </a:lvl1pPr>
          </a:lstStyle>
          <a:p>
            <a:pPr/>
            <a:r>
              <a:t>Trigger update_tot_purchases_package</a:t>
            </a:r>
          </a:p>
        </p:txBody>
      </p:sp>
      <p:sp>
        <p:nvSpPr>
          <p:cNvPr id="308" name="Content Placeholder 2"/>
          <p:cNvSpPr txBox="1"/>
          <p:nvPr>
            <p:ph type="body" sz="half" idx="1"/>
          </p:nvPr>
        </p:nvSpPr>
        <p:spPr>
          <a:xfrm>
            <a:off x="358775" y="1015999"/>
            <a:ext cx="8379408" cy="1647477"/>
          </a:xfrm>
          <a:prstGeom prst="rect">
            <a:avLst/>
          </a:prstGeom>
        </p:spPr>
        <p:txBody>
          <a:bodyPr/>
          <a:lstStyle/>
          <a:p>
            <a:pPr marL="0" indent="0" defTabSz="786383">
              <a:spcBef>
                <a:spcPts val="400"/>
              </a:spcBef>
              <a:buSzTx/>
              <a:buNone/>
              <a:defRPr b="1" sz="1600"/>
            </a:pPr>
            <a:r>
              <a:t>Event</a:t>
            </a:r>
            <a:r>
              <a:rPr b="0"/>
              <a:t> —&gt; After insert into activation_schedule </a:t>
            </a:r>
            <a:r>
              <a:rPr b="0"/>
              <a:t>(i.e. a new order correctly paid)</a:t>
            </a:r>
          </a:p>
          <a:p>
            <a:pPr marL="0" indent="0" defTabSz="786383">
              <a:spcBef>
                <a:spcPts val="400"/>
              </a:spcBef>
              <a:buSzTx/>
              <a:buNone/>
              <a:defRPr b="1" sz="1600"/>
            </a:pPr>
            <a:r>
              <a:t>Condition</a:t>
            </a:r>
            <a:r>
              <a:rPr b="0"/>
              <a:t> —&gt; None</a:t>
            </a:r>
          </a:p>
          <a:p>
            <a:pPr marL="0" indent="0" defTabSz="786383">
              <a:spcBef>
                <a:spcPts val="400"/>
              </a:spcBef>
              <a:buSzTx/>
              <a:buNone/>
              <a:defRPr b="1" sz="1600"/>
            </a:pPr>
            <a:r>
              <a:t>Action</a:t>
            </a:r>
            <a:r>
              <a:rPr b="0"/>
              <a:t> —&gt; Update value tot_purchases of table tot_purchases_package for involved service 		    package</a:t>
            </a:r>
          </a:p>
        </p:txBody>
      </p:sp>
      <p:sp>
        <p:nvSpPr>
          <p:cNvPr id="309" name="Content Placeholder 2"/>
          <p:cNvSpPr txBox="1"/>
          <p:nvPr/>
        </p:nvSpPr>
        <p:spPr>
          <a:xfrm>
            <a:off x="369304" y="2663476"/>
            <a:ext cx="8397665" cy="235314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10311" defTabSz="841247">
              <a:spcBef>
                <a:spcPts val="400"/>
              </a:spcBef>
              <a:defRPr sz="1400">
                <a:solidFill>
                  <a:srgbClr val="0070C0"/>
                </a:solidFill>
                <a:latin typeface="Consolas"/>
                <a:ea typeface="Consolas"/>
                <a:cs typeface="Consolas"/>
                <a:sym typeface="Consolas"/>
              </a:defRPr>
            </a:pPr>
            <a:r>
              <a:t>create trigger </a:t>
            </a:r>
            <a:r>
              <a:rPr>
                <a:solidFill>
                  <a:srgbClr val="000000"/>
                </a:solidFill>
              </a:rPr>
              <a:t>update_tot_purchases_package</a:t>
            </a:r>
          </a:p>
          <a:p>
            <a:pPr indent="210311" defTabSz="841247">
              <a:spcBef>
                <a:spcPts val="400"/>
              </a:spcBef>
              <a:defRPr sz="1400">
                <a:solidFill>
                  <a:srgbClr val="0070C0"/>
                </a:solidFill>
                <a:latin typeface="Consolas"/>
                <a:ea typeface="Consolas"/>
                <a:cs typeface="Consolas"/>
                <a:sym typeface="Consolas"/>
              </a:defRPr>
            </a:pPr>
            <a:r>
              <a:t>after insert on </a:t>
            </a:r>
            <a:r>
              <a:rPr>
                <a:solidFill>
                  <a:srgbClr val="000000"/>
                </a:solidFill>
              </a:rPr>
              <a:t>activation_schedule</a:t>
            </a:r>
          </a:p>
          <a:p>
            <a:pPr indent="210311" defTabSz="841247">
              <a:spcBef>
                <a:spcPts val="400"/>
              </a:spcBef>
              <a:defRPr sz="1400">
                <a:solidFill>
                  <a:srgbClr val="0070C0"/>
                </a:solidFill>
                <a:latin typeface="Consolas"/>
                <a:ea typeface="Consolas"/>
                <a:cs typeface="Consolas"/>
                <a:sym typeface="Consolas"/>
              </a:defRPr>
            </a:pPr>
            <a:r>
              <a:t>for each row</a:t>
            </a:r>
            <a:endParaRPr sz="1600"/>
          </a:p>
          <a:p>
            <a:pPr indent="210311" defTabSz="841247">
              <a:spcBef>
                <a:spcPts val="400"/>
              </a:spcBef>
              <a:defRPr sz="1400">
                <a:solidFill>
                  <a:srgbClr val="0070C0"/>
                </a:solidFill>
                <a:latin typeface="Consolas"/>
                <a:ea typeface="Consolas"/>
                <a:cs typeface="Consolas"/>
                <a:sym typeface="Consolas"/>
              </a:defRPr>
            </a:pPr>
            <a:r>
              <a:t>update</a:t>
            </a:r>
            <a:r>
              <a:rPr>
                <a:solidFill>
                  <a:srgbClr val="000000"/>
                </a:solidFill>
              </a:rPr>
              <a:t> tot_purchases_package </a:t>
            </a:r>
          </a:p>
          <a:p>
            <a:pPr indent="210311" defTabSz="841247">
              <a:spcBef>
                <a:spcPts val="400"/>
              </a:spcBef>
              <a:defRPr sz="1400">
                <a:solidFill>
                  <a:srgbClr val="0070C0"/>
                </a:solidFill>
                <a:latin typeface="Consolas"/>
                <a:ea typeface="Consolas"/>
                <a:cs typeface="Consolas"/>
                <a:sym typeface="Consolas"/>
              </a:defRPr>
            </a:pPr>
            <a:r>
              <a:t>	set</a:t>
            </a:r>
            <a:r>
              <a:rPr>
                <a:solidFill>
                  <a:srgbClr val="000000"/>
                </a:solidFill>
              </a:rPr>
              <a:t> tot_purchases = tot_purchases + 1</a:t>
            </a:r>
          </a:p>
          <a:p>
            <a:pPr indent="210311" defTabSz="841247">
              <a:spcBef>
                <a:spcPts val="400"/>
              </a:spcBef>
              <a:defRPr sz="1400">
                <a:solidFill>
                  <a:srgbClr val="0070C0"/>
                </a:solidFill>
                <a:latin typeface="Consolas"/>
                <a:ea typeface="Consolas"/>
                <a:cs typeface="Consolas"/>
                <a:sym typeface="Consolas"/>
              </a:defRPr>
            </a:pPr>
            <a:r>
              <a:t>	where</a:t>
            </a:r>
            <a:r>
              <a:rPr>
                <a:solidFill>
                  <a:srgbClr val="000000"/>
                </a:solidFill>
              </a:rPr>
              <a:t> service_package = (</a:t>
            </a:r>
            <a:r>
              <a:t>select</a:t>
            </a:r>
            <a:r>
              <a:rPr>
                <a:solidFill>
                  <a:srgbClr val="000000"/>
                </a:solidFill>
              </a:rPr>
              <a:t> sp.id </a:t>
            </a:r>
            <a:r>
              <a:t>from</a:t>
            </a:r>
            <a:r>
              <a:rPr>
                <a:solidFill>
                  <a:srgbClr val="000000"/>
                </a:solidFill>
              </a:rPr>
              <a:t> service_package </a:t>
            </a:r>
            <a:r>
              <a:t>as</a:t>
            </a:r>
            <a:r>
              <a:rPr>
                <a:solidFill>
                  <a:srgbClr val="000000"/>
                </a:solidFill>
              </a:rPr>
              <a:t> sp, orders </a:t>
            </a:r>
            <a:r>
              <a:t>as</a:t>
            </a:r>
            <a:r>
              <a:rPr>
                <a:solidFill>
                  <a:srgbClr val="000000"/>
                </a:solidFill>
              </a:rPr>
              <a:t> 				ord </a:t>
            </a:r>
            <a:r>
              <a:t>where</a:t>
            </a:r>
            <a:r>
              <a:rPr>
                <a:solidFill>
                  <a:srgbClr val="000000"/>
                </a:solidFill>
              </a:rPr>
              <a:t> </a:t>
            </a:r>
            <a:r>
              <a:t>new</a:t>
            </a:r>
            <a:r>
              <a:rPr>
                <a:solidFill>
                  <a:srgbClr val="000000"/>
                </a:solidFill>
              </a:rPr>
              <a:t>.id_order = ord.id </a:t>
            </a:r>
            <a:r>
              <a:t>and</a:t>
            </a:r>
            <a:r>
              <a:rPr>
                <a:solidFill>
                  <a:srgbClr val="000000"/>
                </a:solidFill>
              </a:rPr>
              <a:t> 					ord.id_servicepackage = sp.id);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itle 1"/>
          <p:cNvSpPr txBox="1"/>
          <p:nvPr>
            <p:ph type="title"/>
          </p:nvPr>
        </p:nvSpPr>
        <p:spPr>
          <a:xfrm>
            <a:off x="358774" y="296861"/>
            <a:ext cx="8389940" cy="468314"/>
          </a:xfrm>
          <a:prstGeom prst="rect">
            <a:avLst/>
          </a:prstGeom>
        </p:spPr>
        <p:txBody>
          <a:bodyPr/>
          <a:lstStyle>
            <a:lvl1pPr defTabSz="637794">
              <a:defRPr sz="2976"/>
            </a:lvl1pPr>
          </a:lstStyle>
          <a:p>
            <a:pPr/>
            <a:r>
              <a:t>Trigger update_tot_purchases_package_vperiod</a:t>
            </a:r>
          </a:p>
        </p:txBody>
      </p:sp>
      <p:sp>
        <p:nvSpPr>
          <p:cNvPr id="312" name="Content Placeholder 2"/>
          <p:cNvSpPr txBox="1"/>
          <p:nvPr>
            <p:ph type="body" idx="1"/>
          </p:nvPr>
        </p:nvSpPr>
        <p:spPr>
          <a:xfrm>
            <a:off x="377032" y="2637503"/>
            <a:ext cx="8389937" cy="3057238"/>
          </a:xfrm>
          <a:prstGeom prst="rect">
            <a:avLst/>
          </a:prstGeom>
        </p:spPr>
        <p:txBody>
          <a:bodyPr/>
          <a:lstStyle/>
          <a:p>
            <a:pPr marL="0" indent="0" defTabSz="448055">
              <a:spcBef>
                <a:spcPts val="400"/>
              </a:spcBef>
              <a:buSzTx/>
              <a:buNone/>
              <a:defRPr sz="1400">
                <a:solidFill>
                  <a:srgbClr val="0070C0"/>
                </a:solidFill>
                <a:latin typeface="Consolas"/>
                <a:ea typeface="Consolas"/>
                <a:cs typeface="Consolas"/>
                <a:sym typeface="Consolas"/>
              </a:defRPr>
            </a:pPr>
            <a:r>
              <a:t>create trigger </a:t>
            </a:r>
            <a:r>
              <a:rPr>
                <a:solidFill>
                  <a:srgbClr val="000000"/>
                </a:solidFill>
              </a:rPr>
              <a:t>update_tot_purchases_package_vperiod</a:t>
            </a:r>
          </a:p>
          <a:p>
            <a:pPr marL="0" indent="0" defTabSz="448055">
              <a:spcBef>
                <a:spcPts val="400"/>
              </a:spcBef>
              <a:buSzTx/>
              <a:buNone/>
              <a:defRPr sz="1400">
                <a:solidFill>
                  <a:srgbClr val="0070C0"/>
                </a:solidFill>
                <a:latin typeface="Consolas"/>
                <a:ea typeface="Consolas"/>
                <a:cs typeface="Consolas"/>
                <a:sym typeface="Consolas"/>
              </a:defRPr>
            </a:pPr>
            <a:r>
              <a:t>after insert on </a:t>
            </a:r>
            <a:r>
              <a:rPr>
                <a:solidFill>
                  <a:srgbClr val="000000"/>
                </a:solidFill>
              </a:rPr>
              <a:t>activation_schedule</a:t>
            </a:r>
          </a:p>
          <a:p>
            <a:pPr marL="0" indent="0" defTabSz="448055">
              <a:spcBef>
                <a:spcPts val="400"/>
              </a:spcBef>
              <a:buSzTx/>
              <a:buNone/>
              <a:defRPr sz="1400">
                <a:solidFill>
                  <a:srgbClr val="0070C0"/>
                </a:solidFill>
                <a:latin typeface="Consolas"/>
                <a:ea typeface="Consolas"/>
                <a:cs typeface="Consolas"/>
                <a:sym typeface="Consolas"/>
              </a:defRPr>
            </a:pPr>
            <a:r>
              <a:t>for each row</a:t>
            </a:r>
            <a:endParaRPr sz="1300"/>
          </a:p>
          <a:p>
            <a:pPr marL="0" indent="0" defTabSz="448055">
              <a:spcBef>
                <a:spcPts val="400"/>
              </a:spcBef>
              <a:buSzTx/>
              <a:buNone/>
              <a:defRPr sz="1400">
                <a:solidFill>
                  <a:srgbClr val="0070C0"/>
                </a:solidFill>
                <a:latin typeface="Consolas"/>
                <a:ea typeface="Consolas"/>
                <a:cs typeface="Consolas"/>
                <a:sym typeface="Consolas"/>
              </a:defRPr>
            </a:pPr>
            <a:r>
              <a:t>update</a:t>
            </a:r>
            <a:r>
              <a:rPr>
                <a:solidFill>
                  <a:srgbClr val="000000"/>
                </a:solidFill>
              </a:rPr>
              <a:t> tot_purchases_package_vperiod</a:t>
            </a:r>
          </a:p>
          <a:p>
            <a:pPr marL="0" indent="0" defTabSz="448055">
              <a:spcBef>
                <a:spcPts val="400"/>
              </a:spcBef>
              <a:buSzTx/>
              <a:buNone/>
              <a:defRPr sz="1400">
                <a:latin typeface="Consolas"/>
                <a:ea typeface="Consolas"/>
                <a:cs typeface="Consolas"/>
                <a:sym typeface="Consolas"/>
              </a:defRPr>
            </a:pPr>
            <a:r>
              <a:t>	</a:t>
            </a:r>
            <a:r>
              <a:rPr>
                <a:solidFill>
                  <a:srgbClr val="0070C0"/>
                </a:solidFill>
              </a:rPr>
              <a:t>set</a:t>
            </a:r>
            <a:r>
              <a:t> tot_purchases = tot_purchases + 1</a:t>
            </a:r>
            <a:endParaRPr sz="1300"/>
          </a:p>
          <a:p>
            <a:pPr marL="0" indent="0" defTabSz="448055">
              <a:spcBef>
                <a:spcPts val="400"/>
              </a:spcBef>
              <a:buSzTx/>
              <a:buNone/>
              <a:defRPr sz="1400">
                <a:latin typeface="Consolas"/>
                <a:ea typeface="Consolas"/>
                <a:cs typeface="Consolas"/>
                <a:sym typeface="Consolas"/>
              </a:defRPr>
            </a:pPr>
            <a:r>
              <a:t>	</a:t>
            </a:r>
            <a:r>
              <a:rPr>
                <a:solidFill>
                  <a:srgbClr val="0070C0"/>
                </a:solidFill>
              </a:rPr>
              <a:t>where</a:t>
            </a:r>
            <a:r>
              <a:t> service_package = (</a:t>
            </a:r>
            <a:r>
              <a:rPr>
                <a:solidFill>
                  <a:srgbClr val="0070C0"/>
                </a:solidFill>
              </a:rPr>
              <a:t>select</a:t>
            </a:r>
            <a:r>
              <a:t> sp.id </a:t>
            </a:r>
            <a:r>
              <a:rPr>
                <a:solidFill>
                  <a:srgbClr val="0070C0"/>
                </a:solidFill>
              </a:rPr>
              <a:t>from</a:t>
            </a:r>
            <a:r>
              <a:t> service_package </a:t>
            </a:r>
            <a:r>
              <a:rPr>
                <a:solidFill>
                  <a:srgbClr val="0070C0"/>
                </a:solidFill>
              </a:rPr>
              <a:t>as</a:t>
            </a:r>
            <a:r>
              <a:t> sp, orders </a:t>
            </a:r>
            <a:r>
              <a:rPr>
                <a:solidFill>
                  <a:srgbClr val="0070C0"/>
                </a:solidFill>
              </a:rPr>
              <a:t>as</a:t>
            </a:r>
            <a:r>
              <a:t> 								ord </a:t>
            </a:r>
            <a:r>
              <a:rPr>
                <a:solidFill>
                  <a:srgbClr val="0070C0"/>
                </a:solidFill>
              </a:rPr>
              <a:t>where</a:t>
            </a:r>
            <a:r>
              <a:t> </a:t>
            </a:r>
            <a:r>
              <a:rPr>
                <a:solidFill>
                  <a:srgbClr val="0070C0"/>
                </a:solidFill>
              </a:rPr>
              <a:t>new</a:t>
            </a:r>
            <a:r>
              <a:t>.id_order = ord.id </a:t>
            </a:r>
            <a:r>
              <a:rPr>
                <a:solidFill>
                  <a:srgbClr val="0070C0"/>
                </a:solidFill>
              </a:rPr>
              <a:t>and</a:t>
            </a:r>
            <a:r>
              <a:t> 											ord.id_servicepackage = sp.id) </a:t>
            </a:r>
          </a:p>
          <a:p>
            <a:pPr marL="0" indent="0" defTabSz="448055">
              <a:spcBef>
                <a:spcPts val="400"/>
              </a:spcBef>
              <a:buSzTx/>
              <a:buNone/>
              <a:defRPr sz="1400">
                <a:solidFill>
                  <a:srgbClr val="0070C0"/>
                </a:solidFill>
                <a:latin typeface="Consolas"/>
                <a:ea typeface="Consolas"/>
                <a:cs typeface="Consolas"/>
                <a:sym typeface="Consolas"/>
              </a:defRPr>
            </a:pPr>
            <a:r>
              <a:t>	and </a:t>
            </a:r>
            <a:r>
              <a:rPr>
                <a:solidFill>
                  <a:srgbClr val="000000"/>
                </a:solidFill>
              </a:rPr>
              <a:t>validity_period = (</a:t>
            </a:r>
            <a:r>
              <a:t>select</a:t>
            </a:r>
            <a:r>
              <a:rPr>
                <a:solidFill>
                  <a:srgbClr val="000000"/>
                </a:solidFill>
              </a:rPr>
              <a:t> vp.id </a:t>
            </a:r>
            <a:r>
              <a:t>from</a:t>
            </a:r>
            <a:r>
              <a:rPr>
                <a:solidFill>
                  <a:srgbClr val="000000"/>
                </a:solidFill>
              </a:rPr>
              <a:t> validity_period </a:t>
            </a:r>
            <a:r>
              <a:t>as</a:t>
            </a:r>
            <a:r>
              <a:rPr>
                <a:solidFill>
                  <a:srgbClr val="000000"/>
                </a:solidFill>
              </a:rPr>
              <a:t> vp, orders </a:t>
            </a:r>
            <a:r>
              <a:t>as</a:t>
            </a:r>
            <a:r>
              <a:rPr>
                <a:solidFill>
                  <a:srgbClr val="000000"/>
                </a:solidFill>
              </a:rPr>
              <a:t> 								ord </a:t>
            </a:r>
            <a:r>
              <a:t>where</a:t>
            </a:r>
            <a:r>
              <a:rPr>
                <a:solidFill>
                  <a:srgbClr val="000000"/>
                </a:solidFill>
              </a:rPr>
              <a:t> </a:t>
            </a:r>
            <a:r>
              <a:t>new</a:t>
            </a:r>
            <a:r>
              <a:rPr>
                <a:solidFill>
                  <a:srgbClr val="000000"/>
                </a:solidFill>
              </a:rPr>
              <a:t>.id_order = ord.id </a:t>
            </a:r>
            <a:r>
              <a:t>and</a:t>
            </a:r>
            <a:r>
              <a:rPr>
                <a:solidFill>
                  <a:srgbClr val="000000"/>
                </a:solidFill>
              </a:rPr>
              <a:t> 											ord.id_validityperiod = vp.id);</a:t>
            </a:r>
          </a:p>
        </p:txBody>
      </p:sp>
      <p:sp>
        <p:nvSpPr>
          <p:cNvPr id="313" name="Content Placeholder 2"/>
          <p:cNvSpPr txBox="1"/>
          <p:nvPr/>
        </p:nvSpPr>
        <p:spPr>
          <a:xfrm>
            <a:off x="377030" y="1016001"/>
            <a:ext cx="8389940" cy="16758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96595" indent="-196595" defTabSz="786383">
              <a:spcBef>
                <a:spcPts val="400"/>
              </a:spcBef>
              <a:defRPr b="1" sz="1600"/>
            </a:pPr>
            <a:r>
              <a:t>Event</a:t>
            </a:r>
            <a:r>
              <a:rPr b="0"/>
              <a:t> —&gt; </a:t>
            </a:r>
            <a:r>
              <a:rPr b="0"/>
              <a:t>After insert into activation_schedule (i.e. a new order correctly paid)</a:t>
            </a:r>
            <a:endParaRPr sz="2000"/>
          </a:p>
          <a:p>
            <a:pPr defTabSz="786383">
              <a:lnSpc>
                <a:spcPct val="90000"/>
              </a:lnSpc>
              <a:spcBef>
                <a:spcPts val="400"/>
              </a:spcBef>
              <a:defRPr b="1" sz="1600"/>
            </a:pPr>
            <a:r>
              <a:t>Condition</a:t>
            </a:r>
            <a:r>
              <a:rPr b="0"/>
              <a:t> —&gt; </a:t>
            </a:r>
            <a:r>
              <a:rPr b="0"/>
              <a:t>None</a:t>
            </a:r>
          </a:p>
          <a:p>
            <a:pPr defTabSz="786383">
              <a:lnSpc>
                <a:spcPct val="90000"/>
              </a:lnSpc>
              <a:spcBef>
                <a:spcPts val="400"/>
              </a:spcBef>
              <a:defRPr b="1" sz="1600"/>
            </a:pPr>
            <a:r>
              <a:t>Action</a:t>
            </a:r>
            <a:r>
              <a:rPr b="0"/>
              <a:t> —&gt; </a:t>
            </a:r>
            <a:r>
              <a:rPr b="0"/>
              <a:t>U</a:t>
            </a:r>
            <a:r>
              <a:rPr b="0"/>
              <a:t>pdate </a:t>
            </a:r>
            <a:r>
              <a:rPr b="0"/>
              <a:t>value </a:t>
            </a:r>
            <a:r>
              <a:rPr b="0"/>
              <a:t>tot_purchases</a:t>
            </a:r>
            <a:r>
              <a:rPr b="0"/>
              <a:t> of table </a:t>
            </a:r>
            <a:r>
              <a:rPr b="0"/>
              <a:t> </a:t>
            </a:r>
            <a:r>
              <a:rPr b="0"/>
              <a:t>tot_purchases_package_vperiod </a:t>
            </a:r>
            <a:r>
              <a:rPr b="0"/>
              <a:t>for involved </a:t>
            </a:r>
            <a:r>
              <a:rPr b="0"/>
              <a:t>	  	   </a:t>
            </a:r>
            <a:r>
              <a:rPr b="0"/>
              <a:t>service</a:t>
            </a:r>
            <a:r>
              <a:rPr b="0"/>
              <a:t> p</a:t>
            </a:r>
            <a:r>
              <a:rPr b="0"/>
              <a:t>ackage</a:t>
            </a:r>
            <a:r>
              <a:rPr b="0"/>
              <a:t> and validity period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Title 1"/>
          <p:cNvSpPr txBox="1"/>
          <p:nvPr>
            <p:ph type="title"/>
          </p:nvPr>
        </p:nvSpPr>
        <p:spPr>
          <a:xfrm>
            <a:off x="358774" y="296864"/>
            <a:ext cx="8389940" cy="468312"/>
          </a:xfrm>
          <a:prstGeom prst="rect">
            <a:avLst/>
          </a:prstGeom>
        </p:spPr>
        <p:txBody>
          <a:bodyPr/>
          <a:lstStyle>
            <a:lvl1pPr defTabSz="637794">
              <a:defRPr sz="2976"/>
            </a:lvl1pPr>
          </a:lstStyle>
          <a:p>
            <a:pPr/>
            <a:r>
              <a:t>Index</a:t>
            </a:r>
          </a:p>
        </p:txBody>
      </p:sp>
      <p:sp>
        <p:nvSpPr>
          <p:cNvPr id="116" name="Content Placeholder 2"/>
          <p:cNvSpPr txBox="1"/>
          <p:nvPr>
            <p:ph type="body" idx="1"/>
          </p:nvPr>
        </p:nvSpPr>
        <p:spPr>
          <a:xfrm>
            <a:off x="399494" y="1016000"/>
            <a:ext cx="8349220" cy="5473700"/>
          </a:xfrm>
          <a:prstGeom prst="rect">
            <a:avLst/>
          </a:prstGeom>
        </p:spPr>
        <p:txBody>
          <a:bodyPr/>
          <a:lstStyle/>
          <a:p>
            <a:pPr marL="226313" indent="-226313" defTabSz="905255">
              <a:lnSpc>
                <a:spcPct val="81000"/>
              </a:lnSpc>
              <a:spcBef>
                <a:spcPts val="900"/>
              </a:spcBef>
              <a:defRPr sz="2400"/>
            </a:pPr>
            <a:r>
              <a:t>Specifications</a:t>
            </a:r>
          </a:p>
          <a:p>
            <a:pPr lvl="1" marL="678941" indent="-226313" defTabSz="905255">
              <a:lnSpc>
                <a:spcPct val="81000"/>
              </a:lnSpc>
              <a:spcBef>
                <a:spcPts val="400"/>
              </a:spcBef>
              <a:defRPr sz="2000"/>
            </a:pPr>
            <a:r>
              <a:t>Specification interpretation</a:t>
            </a:r>
          </a:p>
          <a:p>
            <a:pPr marL="226313" indent="-226313" defTabSz="905255">
              <a:lnSpc>
                <a:spcPct val="81000"/>
              </a:lnSpc>
              <a:spcBef>
                <a:spcPts val="900"/>
              </a:spcBef>
              <a:defRPr sz="2400"/>
            </a:pPr>
            <a:r>
              <a:t>Entity Relationship diagram</a:t>
            </a:r>
          </a:p>
          <a:p>
            <a:pPr lvl="1" marL="678941" indent="-226313" defTabSz="905255">
              <a:lnSpc>
                <a:spcPct val="81000"/>
              </a:lnSpc>
              <a:spcBef>
                <a:spcPts val="400"/>
              </a:spcBef>
              <a:defRPr sz="2000"/>
            </a:pPr>
            <a:r>
              <a:t>Relational model</a:t>
            </a:r>
            <a:endParaRPr sz="1700"/>
          </a:p>
          <a:p>
            <a:pPr lvl="1" marL="678941" indent="-226313" defTabSz="905255">
              <a:lnSpc>
                <a:spcPct val="81000"/>
              </a:lnSpc>
              <a:spcBef>
                <a:spcPts val="400"/>
              </a:spcBef>
              <a:defRPr sz="2000"/>
            </a:pPr>
            <a:r>
              <a:t>SQL DDL</a:t>
            </a:r>
            <a:endParaRPr sz="1700"/>
          </a:p>
          <a:p>
            <a:pPr marL="226313" indent="-226313" defTabSz="905255">
              <a:lnSpc>
                <a:spcPct val="81000"/>
              </a:lnSpc>
              <a:spcBef>
                <a:spcPts val="900"/>
              </a:spcBef>
              <a:defRPr sz="2400"/>
            </a:pPr>
            <a:r>
              <a:t>Trigger: design and code</a:t>
            </a:r>
          </a:p>
          <a:p>
            <a:pPr lvl="1" marL="678941" indent="-226313" defTabSz="905255">
              <a:lnSpc>
                <a:spcPct val="81000"/>
              </a:lnSpc>
              <a:spcBef>
                <a:spcPts val="400"/>
              </a:spcBef>
              <a:defRPr sz="2000"/>
            </a:pPr>
            <a:r>
              <a:t>Materialized views</a:t>
            </a:r>
            <a:endParaRPr sz="1700"/>
          </a:p>
          <a:p>
            <a:pPr lvl="1" marL="678941" indent="-226313" defTabSz="905255">
              <a:lnSpc>
                <a:spcPct val="81000"/>
              </a:lnSpc>
              <a:spcBef>
                <a:spcPts val="400"/>
              </a:spcBef>
              <a:defRPr sz="2000"/>
            </a:pPr>
            <a:r>
              <a:t>Relational model (materialized views)</a:t>
            </a:r>
            <a:endParaRPr sz="1700"/>
          </a:p>
          <a:p>
            <a:pPr lvl="1" marL="678941" indent="-226313" defTabSz="905255">
              <a:lnSpc>
                <a:spcPct val="81000"/>
              </a:lnSpc>
              <a:spcBef>
                <a:spcPts val="400"/>
              </a:spcBef>
              <a:defRPr sz="2000"/>
            </a:pPr>
            <a:r>
              <a:t>List of triggers</a:t>
            </a:r>
            <a:endParaRPr sz="1500"/>
          </a:p>
          <a:p>
            <a:pPr marL="226313" indent="-226313" defTabSz="905255">
              <a:lnSpc>
                <a:spcPct val="81000"/>
              </a:lnSpc>
              <a:spcBef>
                <a:spcPts val="900"/>
              </a:spcBef>
              <a:defRPr sz="2400"/>
            </a:pPr>
            <a:r>
              <a:t>ORM design</a:t>
            </a:r>
          </a:p>
          <a:p>
            <a:pPr marL="226313" indent="-226313" defTabSz="905255">
              <a:lnSpc>
                <a:spcPct val="81000"/>
              </a:lnSpc>
              <a:spcBef>
                <a:spcPts val="900"/>
              </a:spcBef>
              <a:defRPr sz="2400"/>
            </a:pPr>
            <a:r>
              <a:t>Entities code</a:t>
            </a:r>
          </a:p>
          <a:p>
            <a:pPr marL="226313" indent="-226313" defTabSz="905255">
              <a:lnSpc>
                <a:spcPct val="81000"/>
              </a:lnSpc>
              <a:spcBef>
                <a:spcPts val="900"/>
              </a:spcBef>
              <a:defRPr sz="2400"/>
            </a:pPr>
            <a:r>
              <a:t>Functional analysis of the interaction</a:t>
            </a:r>
          </a:p>
          <a:p>
            <a:pPr marL="226313" indent="-226313" defTabSz="905255">
              <a:lnSpc>
                <a:spcPct val="81000"/>
              </a:lnSpc>
              <a:spcBef>
                <a:spcPts val="900"/>
              </a:spcBef>
              <a:defRPr sz="2400"/>
            </a:pPr>
            <a:r>
              <a:t>List of components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itle 1"/>
          <p:cNvSpPr txBox="1"/>
          <p:nvPr>
            <p:ph type="title"/>
          </p:nvPr>
        </p:nvSpPr>
        <p:spPr>
          <a:xfrm>
            <a:off x="358774" y="296861"/>
            <a:ext cx="8389940" cy="468314"/>
          </a:xfrm>
          <a:prstGeom prst="rect">
            <a:avLst/>
          </a:prstGeom>
        </p:spPr>
        <p:txBody>
          <a:bodyPr/>
          <a:lstStyle>
            <a:lvl1pPr defTabSz="637794">
              <a:defRPr sz="2976"/>
            </a:lvl1pPr>
          </a:lstStyle>
          <a:p>
            <a:pPr/>
            <a:r>
              <a:t>Trigger update_tot_sales_package</a:t>
            </a:r>
          </a:p>
        </p:txBody>
      </p:sp>
      <p:sp>
        <p:nvSpPr>
          <p:cNvPr id="316" name="Content Placeholder 2"/>
          <p:cNvSpPr txBox="1"/>
          <p:nvPr>
            <p:ph type="body" idx="1"/>
          </p:nvPr>
        </p:nvSpPr>
        <p:spPr>
          <a:xfrm>
            <a:off x="377030" y="2420499"/>
            <a:ext cx="8389940" cy="3002328"/>
          </a:xfrm>
          <a:prstGeom prst="rect">
            <a:avLst/>
          </a:prstGeom>
        </p:spPr>
        <p:txBody>
          <a:bodyPr/>
          <a:lstStyle/>
          <a:p>
            <a:pPr marL="0" indent="0" defTabSz="457200">
              <a:spcBef>
                <a:spcPts val="500"/>
              </a:spcBef>
              <a:buSzTx/>
              <a:buNone/>
              <a:defRPr sz="1400">
                <a:solidFill>
                  <a:srgbClr val="0070C0"/>
                </a:solidFill>
                <a:latin typeface="Consolas"/>
                <a:ea typeface="Consolas"/>
                <a:cs typeface="Consolas"/>
                <a:sym typeface="Consolas"/>
              </a:defRPr>
            </a:pPr>
            <a:r>
              <a:t>create trigger </a:t>
            </a:r>
            <a:r>
              <a:rPr>
                <a:solidFill>
                  <a:srgbClr val="000000"/>
                </a:solidFill>
              </a:rPr>
              <a:t>update_tot_sales_package</a:t>
            </a:r>
          </a:p>
          <a:p>
            <a:pPr marL="0" indent="0" defTabSz="457200">
              <a:spcBef>
                <a:spcPts val="500"/>
              </a:spcBef>
              <a:buSzTx/>
              <a:buNone/>
              <a:defRPr sz="1400">
                <a:solidFill>
                  <a:srgbClr val="0070C0"/>
                </a:solidFill>
                <a:latin typeface="Consolas"/>
                <a:ea typeface="Consolas"/>
                <a:cs typeface="Consolas"/>
                <a:sym typeface="Consolas"/>
              </a:defRPr>
            </a:pPr>
            <a:r>
              <a:t>after insert on </a:t>
            </a:r>
            <a:r>
              <a:rPr>
                <a:solidFill>
                  <a:srgbClr val="000000"/>
                </a:solidFill>
              </a:rPr>
              <a:t>activation_schedule</a:t>
            </a:r>
          </a:p>
          <a:p>
            <a:pPr marL="0" indent="0" defTabSz="457200">
              <a:spcBef>
                <a:spcPts val="500"/>
              </a:spcBef>
              <a:buSzTx/>
              <a:buNone/>
              <a:defRPr sz="1400">
                <a:solidFill>
                  <a:srgbClr val="0070C0"/>
                </a:solidFill>
                <a:latin typeface="Consolas"/>
                <a:ea typeface="Consolas"/>
                <a:cs typeface="Consolas"/>
                <a:sym typeface="Consolas"/>
              </a:defRPr>
            </a:pPr>
            <a:r>
              <a:t>for each row</a:t>
            </a:r>
          </a:p>
          <a:p>
            <a:pPr marL="0" indent="0" defTabSz="457200">
              <a:spcBef>
                <a:spcPts val="500"/>
              </a:spcBef>
              <a:buSzTx/>
              <a:buNone/>
              <a:defRPr sz="1400">
                <a:solidFill>
                  <a:srgbClr val="0070C0"/>
                </a:solidFill>
                <a:latin typeface="Consolas"/>
                <a:ea typeface="Consolas"/>
                <a:cs typeface="Consolas"/>
                <a:sym typeface="Consolas"/>
              </a:defRPr>
            </a:pPr>
            <a:r>
              <a:t>update</a:t>
            </a:r>
            <a:r>
              <a:rPr>
                <a:solidFill>
                  <a:srgbClr val="000000"/>
                </a:solidFill>
              </a:rPr>
              <a:t> tot_sales_package</a:t>
            </a:r>
          </a:p>
          <a:p>
            <a:pPr marL="0" indent="0" defTabSz="457200">
              <a:spcBef>
                <a:spcPts val="500"/>
              </a:spcBef>
              <a:buSzTx/>
              <a:buNone/>
              <a:defRPr sz="1400">
                <a:solidFill>
                  <a:srgbClr val="0070C0"/>
                </a:solidFill>
                <a:latin typeface="Consolas"/>
                <a:ea typeface="Consolas"/>
                <a:cs typeface="Consolas"/>
                <a:sym typeface="Consolas"/>
              </a:defRPr>
            </a:pPr>
            <a:r>
              <a:t>	set</a:t>
            </a:r>
            <a:r>
              <a:rPr>
                <a:solidFill>
                  <a:srgbClr val="000000"/>
                </a:solidFill>
              </a:rPr>
              <a:t> sales_with_op_products = sales_with_op_products + (</a:t>
            </a:r>
            <a:r>
              <a:t>select</a:t>
            </a:r>
            <a:r>
              <a:rPr>
                <a:solidFill>
                  <a:srgbClr val="000000"/>
                </a:solidFill>
              </a:rPr>
              <a:t> tot_amount </a:t>
            </a:r>
            <a:r>
              <a:t>from</a:t>
            </a:r>
            <a:r>
              <a:rPr>
                <a:solidFill>
                  <a:srgbClr val="000000"/>
                </a:solidFill>
              </a:rPr>
              <a:t> 							orders </a:t>
            </a:r>
            <a:r>
              <a:t>where</a:t>
            </a:r>
            <a:r>
              <a:rPr>
                <a:solidFill>
                  <a:srgbClr val="000000"/>
                </a:solidFill>
              </a:rPr>
              <a:t> id = </a:t>
            </a:r>
            <a:r>
              <a:t>new</a:t>
            </a:r>
            <a:r>
              <a:rPr>
                <a:solidFill>
                  <a:srgbClr val="000000"/>
                </a:solidFill>
              </a:rPr>
              <a:t>.id_order),</a:t>
            </a:r>
          </a:p>
          <a:p>
            <a:pPr lvl="3" marL="0" indent="342900" defTabSz="457200">
              <a:spcBef>
                <a:spcPts val="500"/>
              </a:spcBef>
              <a:buSzTx/>
              <a:buNone/>
              <a:defRPr sz="1400">
                <a:latin typeface="Consolas"/>
                <a:ea typeface="Consolas"/>
                <a:cs typeface="Consolas"/>
                <a:sym typeface="Consolas"/>
              </a:defRPr>
            </a:pPr>
            <a:r>
              <a:t>	    tot_sales = tot_sales + (</a:t>
            </a:r>
            <a:r>
              <a:rPr>
                <a:solidFill>
                  <a:srgbClr val="0070C0"/>
                </a:solidFill>
              </a:rPr>
              <a:t>select</a:t>
            </a:r>
            <a:r>
              <a:t> vp.num_months*vp.monthly_fee </a:t>
            </a:r>
            <a:r>
              <a:rPr>
                <a:solidFill>
                  <a:srgbClr val="0070C0"/>
                </a:solidFill>
              </a:rPr>
              <a:t>from</a:t>
            </a:r>
            <a:r>
              <a:t> 					validity_period </a:t>
            </a:r>
            <a:r>
              <a:rPr>
                <a:solidFill>
                  <a:srgbClr val="0070C0"/>
                </a:solidFill>
              </a:rPr>
              <a:t>as</a:t>
            </a:r>
            <a:r>
              <a:t> vp, orders </a:t>
            </a:r>
            <a:r>
              <a:rPr>
                <a:solidFill>
                  <a:srgbClr val="0070C0"/>
                </a:solidFill>
              </a:rPr>
              <a:t>as</a:t>
            </a:r>
            <a:r>
              <a:t> ord 										</a:t>
            </a:r>
            <a:r>
              <a:rPr>
                <a:solidFill>
                  <a:srgbClr val="0070C0"/>
                </a:solidFill>
              </a:rPr>
              <a:t>where</a:t>
            </a:r>
            <a:r>
              <a:t> ord.id = </a:t>
            </a:r>
            <a:r>
              <a:rPr>
                <a:solidFill>
                  <a:srgbClr val="0070C0"/>
                </a:solidFill>
              </a:rPr>
              <a:t>new</a:t>
            </a:r>
            <a:r>
              <a:t>.id_order </a:t>
            </a:r>
            <a:r>
              <a:rPr>
                <a:solidFill>
                  <a:srgbClr val="0070C0"/>
                </a:solidFill>
              </a:rPr>
              <a:t>and</a:t>
            </a:r>
            <a:r>
              <a:t> ord.id_validityperiod = vp.id)</a:t>
            </a:r>
          </a:p>
          <a:p>
            <a:pPr lvl="1" marL="0" indent="114300" defTabSz="457200">
              <a:spcBef>
                <a:spcPts val="500"/>
              </a:spcBef>
              <a:buSzTx/>
              <a:buNone/>
              <a:defRPr sz="1400">
                <a:solidFill>
                  <a:srgbClr val="0070C0"/>
                </a:solidFill>
                <a:latin typeface="Consolas"/>
                <a:ea typeface="Consolas"/>
                <a:cs typeface="Consolas"/>
                <a:sym typeface="Consolas"/>
              </a:defRPr>
            </a:pPr>
            <a:r>
              <a:t>	where</a:t>
            </a:r>
            <a:r>
              <a:rPr>
                <a:solidFill>
                  <a:srgbClr val="000000"/>
                </a:solidFill>
              </a:rPr>
              <a:t> service_package = (</a:t>
            </a:r>
            <a:r>
              <a:t>select</a:t>
            </a:r>
            <a:r>
              <a:rPr>
                <a:solidFill>
                  <a:srgbClr val="000000"/>
                </a:solidFill>
              </a:rPr>
              <a:t> sp.id </a:t>
            </a:r>
            <a:r>
              <a:t>from</a:t>
            </a:r>
            <a:r>
              <a:rPr>
                <a:solidFill>
                  <a:srgbClr val="000000"/>
                </a:solidFill>
              </a:rPr>
              <a:t> service_package </a:t>
            </a:r>
            <a:r>
              <a:t>as</a:t>
            </a:r>
            <a:r>
              <a:rPr>
                <a:solidFill>
                  <a:srgbClr val="000000"/>
                </a:solidFill>
              </a:rPr>
              <a:t> sp, orders </a:t>
            </a:r>
            <a:r>
              <a:t>as</a:t>
            </a:r>
            <a:r>
              <a:rPr>
                <a:solidFill>
                  <a:srgbClr val="000000"/>
                </a:solidFill>
              </a:rPr>
              <a:t> 							ord </a:t>
            </a:r>
            <a:r>
              <a:t>where</a:t>
            </a:r>
            <a:r>
              <a:rPr>
                <a:solidFill>
                  <a:srgbClr val="000000"/>
                </a:solidFill>
              </a:rPr>
              <a:t> </a:t>
            </a:r>
            <a:r>
              <a:t>new</a:t>
            </a:r>
            <a:r>
              <a:rPr>
                <a:solidFill>
                  <a:srgbClr val="000000"/>
                </a:solidFill>
              </a:rPr>
              <a:t>.id_order = ord.id </a:t>
            </a:r>
            <a:r>
              <a:t>and</a:t>
            </a:r>
            <a:r>
              <a:rPr>
                <a:solidFill>
                  <a:srgbClr val="000000"/>
                </a:solidFill>
              </a:rPr>
              <a:t> 										ord.id_servicepackage = sp.id);</a:t>
            </a:r>
          </a:p>
        </p:txBody>
      </p:sp>
      <p:sp>
        <p:nvSpPr>
          <p:cNvPr id="317" name="Content Placeholder 2"/>
          <p:cNvSpPr txBox="1"/>
          <p:nvPr/>
        </p:nvSpPr>
        <p:spPr>
          <a:xfrm>
            <a:off x="377030" y="1016000"/>
            <a:ext cx="8389940" cy="14045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786383">
              <a:lnSpc>
                <a:spcPct val="90000"/>
              </a:lnSpc>
              <a:spcBef>
                <a:spcPts val="400"/>
              </a:spcBef>
              <a:defRPr b="1" sz="1600"/>
            </a:pPr>
            <a:r>
              <a:t>Event</a:t>
            </a:r>
            <a:r>
              <a:rPr b="0"/>
              <a:t> —&gt; </a:t>
            </a:r>
            <a:r>
              <a:rPr b="0"/>
              <a:t>After insert into activation_schedule (i.e. a new order correctly paid)</a:t>
            </a:r>
          </a:p>
          <a:p>
            <a:pPr defTabSz="786383">
              <a:lnSpc>
                <a:spcPct val="90000"/>
              </a:lnSpc>
              <a:spcBef>
                <a:spcPts val="400"/>
              </a:spcBef>
              <a:defRPr b="1" sz="1600"/>
            </a:pPr>
            <a:r>
              <a:t>Condition</a:t>
            </a:r>
            <a:r>
              <a:rPr b="0"/>
              <a:t> —&gt; </a:t>
            </a:r>
            <a:r>
              <a:rPr b="0"/>
              <a:t>None</a:t>
            </a:r>
          </a:p>
          <a:p>
            <a:pPr defTabSz="786383">
              <a:lnSpc>
                <a:spcPct val="90000"/>
              </a:lnSpc>
              <a:spcBef>
                <a:spcPts val="400"/>
              </a:spcBef>
              <a:defRPr b="1" sz="1600"/>
            </a:pPr>
            <a:r>
              <a:t>Action</a:t>
            </a:r>
            <a:r>
              <a:rPr b="0"/>
              <a:t> —&gt; </a:t>
            </a:r>
            <a:r>
              <a:rPr b="0"/>
              <a:t>U</a:t>
            </a:r>
            <a:r>
              <a:rPr b="0"/>
              <a:t>pdate </a:t>
            </a:r>
            <a:r>
              <a:rPr b="0"/>
              <a:t>values tot_sales and</a:t>
            </a:r>
            <a:r>
              <a:rPr b="0"/>
              <a:t> </a:t>
            </a:r>
            <a:r>
              <a:rPr b="0"/>
              <a:t>sales_with_op_products of table </a:t>
            </a:r>
            <a:r>
              <a:rPr b="0"/>
              <a:t>tot_sales_package </a:t>
            </a:r>
            <a:r>
              <a:rPr b="0"/>
              <a:t>for </a:t>
            </a:r>
            <a:r>
              <a:rPr b="0"/>
              <a:t>	    </a:t>
            </a:r>
            <a:r>
              <a:rPr b="0"/>
              <a:t>involved service</a:t>
            </a:r>
            <a:r>
              <a:rPr b="0"/>
              <a:t> p</a:t>
            </a:r>
            <a:r>
              <a:rPr b="0"/>
              <a:t>ackage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ph type="title"/>
          </p:nvPr>
        </p:nvSpPr>
        <p:spPr>
          <a:xfrm>
            <a:off x="358774" y="296861"/>
            <a:ext cx="8389940" cy="468314"/>
          </a:xfrm>
          <a:prstGeom prst="rect">
            <a:avLst/>
          </a:prstGeom>
        </p:spPr>
        <p:txBody>
          <a:bodyPr/>
          <a:lstStyle>
            <a:lvl1pPr defTabSz="637794">
              <a:defRPr sz="2976"/>
            </a:lvl1pPr>
          </a:lstStyle>
          <a:p>
            <a:pPr/>
            <a:r>
              <a:t>Trigger update_avg_optional_product</a:t>
            </a:r>
          </a:p>
        </p:txBody>
      </p:sp>
      <p:sp>
        <p:nvSpPr>
          <p:cNvPr id="320" name="Content Placeholder 2"/>
          <p:cNvSpPr txBox="1"/>
          <p:nvPr/>
        </p:nvSpPr>
        <p:spPr>
          <a:xfrm>
            <a:off x="358774" y="1016001"/>
            <a:ext cx="8389940" cy="97960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786383">
              <a:lnSpc>
                <a:spcPct val="90000"/>
              </a:lnSpc>
              <a:spcBef>
                <a:spcPts val="400"/>
              </a:spcBef>
              <a:defRPr b="1" sz="1600"/>
            </a:pPr>
            <a:r>
              <a:t>Event</a:t>
            </a:r>
            <a:r>
              <a:rPr b="0"/>
              <a:t> —&gt; </a:t>
            </a:r>
            <a:r>
              <a:rPr b="0"/>
              <a:t>After insert into activation_schedule (i.e. a new order correctly paid)</a:t>
            </a:r>
          </a:p>
          <a:p>
            <a:pPr defTabSz="786383">
              <a:lnSpc>
                <a:spcPct val="90000"/>
              </a:lnSpc>
              <a:spcBef>
                <a:spcPts val="400"/>
              </a:spcBef>
              <a:defRPr b="1" sz="1600"/>
            </a:pPr>
            <a:r>
              <a:t>Condition</a:t>
            </a:r>
            <a:r>
              <a:rPr b="0"/>
              <a:t> —&gt; </a:t>
            </a:r>
            <a:r>
              <a:rPr b="0"/>
              <a:t>None</a:t>
            </a:r>
          </a:p>
          <a:p>
            <a:pPr defTabSz="786383">
              <a:lnSpc>
                <a:spcPct val="90000"/>
              </a:lnSpc>
              <a:spcBef>
                <a:spcPts val="400"/>
              </a:spcBef>
              <a:defRPr b="1" sz="1600"/>
            </a:pPr>
            <a:r>
              <a:t>Action</a:t>
            </a:r>
            <a:r>
              <a:rPr b="0"/>
              <a:t> —&gt; </a:t>
            </a:r>
            <a:r>
              <a:rPr b="0"/>
              <a:t>U</a:t>
            </a:r>
            <a:r>
              <a:rPr b="0"/>
              <a:t>pdate </a:t>
            </a:r>
            <a:r>
              <a:rPr b="0"/>
              <a:t>value </a:t>
            </a:r>
            <a:r>
              <a:rPr b="0"/>
              <a:t>avg_op_products </a:t>
            </a:r>
            <a:r>
              <a:rPr b="0"/>
              <a:t>of table avg_op_product for </a:t>
            </a:r>
            <a:r>
              <a:rPr b="0"/>
              <a:t>involved service</a:t>
            </a:r>
            <a:r>
              <a:rPr b="0"/>
              <a:t> p</a:t>
            </a:r>
            <a:r>
              <a:rPr b="0"/>
              <a:t>ackage</a:t>
            </a:r>
          </a:p>
        </p:txBody>
      </p:sp>
      <p:sp>
        <p:nvSpPr>
          <p:cNvPr id="321" name="Segnaposto testo 2"/>
          <p:cNvSpPr txBox="1"/>
          <p:nvPr/>
        </p:nvSpPr>
        <p:spPr>
          <a:xfrm>
            <a:off x="422750" y="3365658"/>
            <a:ext cx="8298500" cy="278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700"/>
              </a:spcBef>
              <a:defRPr sz="1400">
                <a:solidFill>
                  <a:srgbClr val="0070C0"/>
                </a:solidFill>
                <a:latin typeface="Consolas"/>
                <a:ea typeface="Consolas"/>
                <a:cs typeface="Consolas"/>
                <a:sym typeface="Consolas"/>
              </a:defRPr>
            </a:pPr>
            <a:r>
              <a:t>create view </a:t>
            </a:r>
            <a:r>
              <a:rPr>
                <a:solidFill>
                  <a:srgbClr val="000000"/>
                </a:solidFill>
              </a:rPr>
              <a:t>op_products_sold_per_order </a:t>
            </a:r>
            <a:r>
              <a:t>as</a:t>
            </a:r>
            <a:r>
              <a:rPr>
                <a:solidFill>
                  <a:srgbClr val="000000"/>
                </a:solidFill>
              </a:rPr>
              <a:t> (</a:t>
            </a:r>
            <a:endParaRPr sz="2100"/>
          </a:p>
          <a:p>
            <a:pPr defTabSz="685800">
              <a:spcBef>
                <a:spcPts val="700"/>
              </a:spcBef>
              <a:defRPr sz="1400">
                <a:latin typeface="Consolas"/>
                <a:ea typeface="Consolas"/>
                <a:cs typeface="Consolas"/>
                <a:sym typeface="Consolas"/>
              </a:defRPr>
            </a:pPr>
            <a:r>
              <a:t>	</a:t>
            </a:r>
            <a:r>
              <a:rPr>
                <a:solidFill>
                  <a:srgbClr val="0070C0"/>
                </a:solidFill>
              </a:rPr>
              <a:t>select</a:t>
            </a:r>
            <a:r>
              <a:t> act.id_order </a:t>
            </a:r>
            <a:r>
              <a:rPr>
                <a:solidFill>
                  <a:srgbClr val="0070C0"/>
                </a:solidFill>
              </a:rPr>
              <a:t>as</a:t>
            </a:r>
            <a:r>
              <a:t> id_order, sp.id </a:t>
            </a:r>
            <a:r>
              <a:rPr>
                <a:solidFill>
                  <a:srgbClr val="0070C0"/>
                </a:solidFill>
              </a:rPr>
              <a:t>as</a:t>
            </a:r>
            <a:r>
              <a:t> id_servicepackage, 				</a:t>
            </a:r>
            <a:r>
              <a:rPr>
                <a:solidFill>
                  <a:srgbClr val="0070C0"/>
                </a:solidFill>
              </a:rPr>
              <a:t>count</a:t>
            </a:r>
            <a:r>
              <a:t>(oop.id_order) </a:t>
            </a:r>
            <a:r>
              <a:rPr>
                <a:solidFill>
                  <a:srgbClr val="0070C0"/>
                </a:solidFill>
              </a:rPr>
              <a:t>as</a:t>
            </a:r>
            <a:r>
              <a:t> op_products_sold</a:t>
            </a:r>
          </a:p>
          <a:p>
            <a:pPr defTabSz="685800">
              <a:spcBef>
                <a:spcPts val="700"/>
              </a:spcBef>
              <a:defRPr sz="1400">
                <a:latin typeface="Consolas"/>
                <a:ea typeface="Consolas"/>
                <a:cs typeface="Consolas"/>
                <a:sym typeface="Consolas"/>
              </a:defRPr>
            </a:pPr>
            <a:r>
              <a:t>	</a:t>
            </a:r>
            <a:r>
              <a:rPr>
                <a:solidFill>
                  <a:srgbClr val="0070C0"/>
                </a:solidFill>
              </a:rPr>
              <a:t>from</a:t>
            </a:r>
            <a:r>
              <a:t> activation_schedule </a:t>
            </a:r>
            <a:r>
              <a:rPr>
                <a:solidFill>
                  <a:srgbClr val="0070C0"/>
                </a:solidFill>
              </a:rPr>
              <a:t>as</a:t>
            </a:r>
            <a:r>
              <a:t> act </a:t>
            </a:r>
            <a:r>
              <a:rPr>
                <a:solidFill>
                  <a:srgbClr val="0070C0"/>
                </a:solidFill>
              </a:rPr>
              <a:t>left join </a:t>
            </a:r>
            <a:r>
              <a:t>order_optional_product </a:t>
            </a:r>
            <a:r>
              <a:rPr>
                <a:solidFill>
                  <a:srgbClr val="0070C0"/>
                </a:solidFill>
              </a:rPr>
              <a:t>as</a:t>
            </a:r>
            <a:r>
              <a:t> oop </a:t>
            </a:r>
            <a:endParaRPr sz="2100"/>
          </a:p>
          <a:p>
            <a:pPr defTabSz="685800">
              <a:spcBef>
                <a:spcPts val="700"/>
              </a:spcBef>
              <a:defRPr sz="1400">
                <a:solidFill>
                  <a:srgbClr val="0070C0"/>
                </a:solidFill>
                <a:latin typeface="Consolas"/>
                <a:ea typeface="Consolas"/>
                <a:cs typeface="Consolas"/>
                <a:sym typeface="Consolas"/>
              </a:defRPr>
            </a:pPr>
            <a:r>
              <a:t>		on</a:t>
            </a:r>
            <a:r>
              <a:rPr>
                <a:solidFill>
                  <a:srgbClr val="000000"/>
                </a:solidFill>
              </a:rPr>
              <a:t> act.id_order = oop.id_order, service_package </a:t>
            </a:r>
            <a:r>
              <a:t>as</a:t>
            </a:r>
            <a:r>
              <a:rPr>
                <a:solidFill>
                  <a:srgbClr val="000000"/>
                </a:solidFill>
              </a:rPr>
              <a:t> sp, orders </a:t>
            </a:r>
            <a:r>
              <a:t>as</a:t>
            </a:r>
            <a:r>
              <a:rPr>
                <a:solidFill>
                  <a:srgbClr val="000000"/>
                </a:solidFill>
              </a:rPr>
              <a:t> ord</a:t>
            </a:r>
          </a:p>
          <a:p>
            <a:pPr defTabSz="685800">
              <a:spcBef>
                <a:spcPts val="700"/>
              </a:spcBef>
              <a:defRPr sz="1400">
                <a:latin typeface="Consolas"/>
                <a:ea typeface="Consolas"/>
                <a:cs typeface="Consolas"/>
                <a:sym typeface="Consolas"/>
              </a:defRPr>
            </a:pPr>
            <a:r>
              <a:t>    	</a:t>
            </a:r>
            <a:r>
              <a:rPr>
                <a:solidFill>
                  <a:srgbClr val="0070C0"/>
                </a:solidFill>
              </a:rPr>
              <a:t>where</a:t>
            </a:r>
            <a:r>
              <a:t> ord.id = act.id_order </a:t>
            </a:r>
            <a:r>
              <a:rPr>
                <a:solidFill>
                  <a:srgbClr val="0070C0"/>
                </a:solidFill>
              </a:rPr>
              <a:t>and</a:t>
            </a:r>
            <a:r>
              <a:t> sp.id = ord.id_servicepackage</a:t>
            </a:r>
          </a:p>
          <a:p>
            <a:pPr defTabSz="685800">
              <a:spcBef>
                <a:spcPts val="700"/>
              </a:spcBef>
              <a:defRPr sz="1400">
                <a:latin typeface="Consolas"/>
                <a:ea typeface="Consolas"/>
                <a:cs typeface="Consolas"/>
                <a:sym typeface="Consolas"/>
              </a:defRPr>
            </a:pPr>
            <a:r>
              <a:t>    	</a:t>
            </a:r>
            <a:r>
              <a:rPr>
                <a:solidFill>
                  <a:srgbClr val="0070C0"/>
                </a:solidFill>
              </a:rPr>
              <a:t>group by </a:t>
            </a:r>
            <a:r>
              <a:t>act.id_order</a:t>
            </a:r>
          </a:p>
          <a:p>
            <a:pPr defTabSz="685800">
              <a:spcBef>
                <a:spcPts val="700"/>
              </a:spcBef>
              <a:defRPr sz="1400">
                <a:latin typeface="Consolas"/>
                <a:ea typeface="Consolas"/>
                <a:cs typeface="Consolas"/>
                <a:sym typeface="Consolas"/>
              </a:defRPr>
            </a:pPr>
            <a:r>
              <a:t>);</a:t>
            </a:r>
          </a:p>
        </p:txBody>
      </p:sp>
      <p:sp>
        <p:nvSpPr>
          <p:cNvPr id="322" name="CasellaDiTesto 3"/>
          <p:cNvSpPr txBox="1"/>
          <p:nvPr/>
        </p:nvSpPr>
        <p:spPr>
          <a:xfrm>
            <a:off x="422750" y="2311299"/>
            <a:ext cx="8280244" cy="5545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pPr>
            <a:r>
              <a:t>A view has been created in order to support the computation of the average value:</a:t>
            </a:r>
          </a:p>
          <a:p>
            <a:pPr>
              <a:defRPr sz="1600"/>
            </a:pPr>
            <a:r>
              <a:t>it shows the service package and the number of optional products sold for each completed order.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Content Placeholder 2"/>
          <p:cNvSpPr txBox="1"/>
          <p:nvPr>
            <p:ph type="body" sz="half" idx="1"/>
          </p:nvPr>
        </p:nvSpPr>
        <p:spPr>
          <a:xfrm>
            <a:off x="358774" y="2107748"/>
            <a:ext cx="8389940" cy="2942425"/>
          </a:xfrm>
          <a:prstGeom prst="rect">
            <a:avLst/>
          </a:prstGeom>
        </p:spPr>
        <p:txBody>
          <a:bodyPr/>
          <a:lstStyle/>
          <a:p>
            <a:pPr marL="0" indent="0" defTabSz="517915">
              <a:lnSpc>
                <a:spcPct val="81000"/>
              </a:lnSpc>
              <a:spcBef>
                <a:spcPts val="400"/>
              </a:spcBef>
              <a:buSzTx/>
              <a:buNone/>
              <a:defRPr sz="1344">
                <a:solidFill>
                  <a:srgbClr val="0070C0"/>
                </a:solidFill>
                <a:latin typeface="Consolas"/>
                <a:ea typeface="Consolas"/>
                <a:cs typeface="Consolas"/>
                <a:sym typeface="Consolas"/>
              </a:defRPr>
            </a:pPr>
            <a:r>
              <a:t>create trigger </a:t>
            </a:r>
            <a:r>
              <a:rPr>
                <a:solidFill>
                  <a:srgbClr val="000000"/>
                </a:solidFill>
              </a:rPr>
              <a:t>update_avg_optional_product</a:t>
            </a:r>
          </a:p>
          <a:p>
            <a:pPr marL="0" indent="0" defTabSz="517915">
              <a:lnSpc>
                <a:spcPct val="81000"/>
              </a:lnSpc>
              <a:spcBef>
                <a:spcPts val="400"/>
              </a:spcBef>
              <a:buSzTx/>
              <a:buNone/>
              <a:defRPr sz="1344">
                <a:solidFill>
                  <a:srgbClr val="0070C0"/>
                </a:solidFill>
                <a:latin typeface="Consolas"/>
                <a:ea typeface="Consolas"/>
                <a:cs typeface="Consolas"/>
                <a:sym typeface="Consolas"/>
              </a:defRPr>
            </a:pPr>
            <a:r>
              <a:t>after insert on </a:t>
            </a:r>
            <a:r>
              <a:rPr>
                <a:solidFill>
                  <a:srgbClr val="000000"/>
                </a:solidFill>
              </a:rPr>
              <a:t>activation_schedule</a:t>
            </a:r>
          </a:p>
          <a:p>
            <a:pPr marL="0" indent="0" defTabSz="517915">
              <a:lnSpc>
                <a:spcPct val="81000"/>
              </a:lnSpc>
              <a:spcBef>
                <a:spcPts val="400"/>
              </a:spcBef>
              <a:buSzTx/>
              <a:buNone/>
              <a:defRPr sz="1344">
                <a:solidFill>
                  <a:srgbClr val="0070C0"/>
                </a:solidFill>
                <a:latin typeface="Consolas"/>
                <a:ea typeface="Consolas"/>
                <a:cs typeface="Consolas"/>
                <a:sym typeface="Consolas"/>
              </a:defRPr>
            </a:pPr>
            <a:r>
              <a:t>for each row</a:t>
            </a:r>
            <a:endParaRPr sz="1536"/>
          </a:p>
          <a:p>
            <a:pPr marL="0" indent="0" defTabSz="517915">
              <a:lnSpc>
                <a:spcPct val="81000"/>
              </a:lnSpc>
              <a:spcBef>
                <a:spcPts val="400"/>
              </a:spcBef>
              <a:buSzTx/>
              <a:buNone/>
              <a:defRPr sz="1344">
                <a:solidFill>
                  <a:srgbClr val="0070C0"/>
                </a:solidFill>
                <a:latin typeface="Consolas"/>
                <a:ea typeface="Consolas"/>
                <a:cs typeface="Consolas"/>
                <a:sym typeface="Consolas"/>
              </a:defRPr>
            </a:pPr>
            <a:r>
              <a:t>update</a:t>
            </a:r>
            <a:r>
              <a:rPr>
                <a:solidFill>
                  <a:srgbClr val="000000"/>
                </a:solidFill>
              </a:rPr>
              <a:t> avg_optional_product</a:t>
            </a:r>
          </a:p>
          <a:p>
            <a:pPr marL="0" indent="0" defTabSz="517915">
              <a:lnSpc>
                <a:spcPct val="81000"/>
              </a:lnSpc>
              <a:spcBef>
                <a:spcPts val="400"/>
              </a:spcBef>
              <a:buSzTx/>
              <a:buNone/>
              <a:defRPr sz="1344">
                <a:solidFill>
                  <a:srgbClr val="0070C0"/>
                </a:solidFill>
                <a:latin typeface="Consolas"/>
                <a:ea typeface="Consolas"/>
                <a:cs typeface="Consolas"/>
                <a:sym typeface="Consolas"/>
              </a:defRPr>
            </a:pPr>
            <a:r>
              <a:t>	set</a:t>
            </a:r>
            <a:r>
              <a:rPr>
                <a:solidFill>
                  <a:srgbClr val="000000"/>
                </a:solidFill>
              </a:rPr>
              <a:t> avg_op_products = (</a:t>
            </a:r>
            <a:r>
              <a:t>select</a:t>
            </a:r>
            <a:r>
              <a:rPr>
                <a:solidFill>
                  <a:srgbClr val="000000"/>
                </a:solidFill>
              </a:rPr>
              <a:t> </a:t>
            </a:r>
            <a:r>
              <a:t>avg</a:t>
            </a:r>
            <a:r>
              <a:rPr>
                <a:solidFill>
                  <a:srgbClr val="000000"/>
                </a:solidFill>
              </a:rPr>
              <a:t>(temp.op_products_sold) </a:t>
            </a:r>
          </a:p>
          <a:p>
            <a:pPr marL="0" indent="0" defTabSz="517915">
              <a:lnSpc>
                <a:spcPct val="81000"/>
              </a:lnSpc>
              <a:spcBef>
                <a:spcPts val="400"/>
              </a:spcBef>
              <a:buSzTx/>
              <a:buNone/>
              <a:defRPr sz="1344">
                <a:solidFill>
                  <a:srgbClr val="0070C0"/>
                </a:solidFill>
                <a:latin typeface="Consolas"/>
                <a:ea typeface="Consolas"/>
                <a:cs typeface="Consolas"/>
                <a:sym typeface="Consolas"/>
              </a:defRPr>
            </a:pPr>
            <a:r>
              <a:t>					 from</a:t>
            </a:r>
            <a:r>
              <a:rPr>
                <a:solidFill>
                  <a:srgbClr val="000000"/>
                </a:solidFill>
              </a:rPr>
              <a:t> op_products_sold_per_order </a:t>
            </a:r>
            <a:r>
              <a:t>as</a:t>
            </a:r>
            <a:r>
              <a:rPr>
                <a:solidFill>
                  <a:srgbClr val="000000"/>
                </a:solidFill>
              </a:rPr>
              <a:t> temp, orders </a:t>
            </a:r>
            <a:r>
              <a:t>as</a:t>
            </a:r>
            <a:r>
              <a:rPr>
                <a:solidFill>
                  <a:srgbClr val="000000"/>
                </a:solidFill>
              </a:rPr>
              <a:t> ord</a:t>
            </a:r>
          </a:p>
          <a:p>
            <a:pPr lvl="1" marL="0" indent="129478" defTabSz="517915">
              <a:lnSpc>
                <a:spcPct val="81000"/>
              </a:lnSpc>
              <a:spcBef>
                <a:spcPts val="400"/>
              </a:spcBef>
              <a:buSzTx/>
              <a:buNone/>
              <a:defRPr sz="1344">
                <a:solidFill>
                  <a:srgbClr val="0070C0"/>
                </a:solidFill>
                <a:latin typeface="Consolas"/>
                <a:ea typeface="Consolas"/>
                <a:cs typeface="Consolas"/>
                <a:sym typeface="Consolas"/>
              </a:defRPr>
            </a:pPr>
            <a:r>
              <a:t>					 where</a:t>
            </a:r>
            <a:r>
              <a:rPr>
                <a:solidFill>
                  <a:srgbClr val="000000"/>
                </a:solidFill>
              </a:rPr>
              <a:t> new.id_order = ord.id </a:t>
            </a:r>
            <a:r>
              <a:t>and</a:t>
            </a:r>
            <a:r>
              <a:rPr>
                <a:solidFill>
                  <a:srgbClr val="000000"/>
                </a:solidFill>
              </a:rPr>
              <a:t> </a:t>
            </a:r>
          </a:p>
          <a:p>
            <a:pPr lvl="1" marL="0" indent="129478" defTabSz="517915">
              <a:lnSpc>
                <a:spcPct val="81000"/>
              </a:lnSpc>
              <a:spcBef>
                <a:spcPts val="400"/>
              </a:spcBef>
              <a:buSzTx/>
              <a:buNone/>
              <a:defRPr sz="1344">
                <a:latin typeface="Consolas"/>
                <a:ea typeface="Consolas"/>
                <a:cs typeface="Consolas"/>
                <a:sym typeface="Consolas"/>
              </a:defRPr>
            </a:pPr>
            <a:r>
              <a:t>					 	  temp.id_servicepackage = ord.id_servicepackage) </a:t>
            </a:r>
            <a:endParaRPr sz="1536"/>
          </a:p>
          <a:p>
            <a:pPr lvl="1" marL="0" indent="129478" defTabSz="517915">
              <a:lnSpc>
                <a:spcPct val="81000"/>
              </a:lnSpc>
              <a:spcBef>
                <a:spcPts val="400"/>
              </a:spcBef>
              <a:buSzTx/>
              <a:buNone/>
              <a:defRPr sz="1344">
                <a:solidFill>
                  <a:srgbClr val="0070C0"/>
                </a:solidFill>
                <a:latin typeface="Consolas"/>
                <a:ea typeface="Consolas"/>
                <a:cs typeface="Consolas"/>
                <a:sym typeface="Consolas"/>
              </a:defRPr>
            </a:pPr>
            <a:r>
              <a:t>	where</a:t>
            </a:r>
            <a:r>
              <a:rPr>
                <a:solidFill>
                  <a:srgbClr val="000000"/>
                </a:solidFill>
              </a:rPr>
              <a:t> service_package = (</a:t>
            </a:r>
            <a:r>
              <a:t>select</a:t>
            </a:r>
            <a:r>
              <a:rPr>
                <a:solidFill>
                  <a:srgbClr val="000000"/>
                </a:solidFill>
              </a:rPr>
              <a:t> sp.id </a:t>
            </a:r>
          </a:p>
          <a:p>
            <a:pPr lvl="1" marL="0" indent="129478" defTabSz="517915">
              <a:lnSpc>
                <a:spcPct val="81000"/>
              </a:lnSpc>
              <a:spcBef>
                <a:spcPts val="400"/>
              </a:spcBef>
              <a:buSzTx/>
              <a:buNone/>
              <a:defRPr sz="1344">
                <a:solidFill>
                  <a:srgbClr val="0070C0"/>
                </a:solidFill>
                <a:latin typeface="Consolas"/>
                <a:ea typeface="Consolas"/>
                <a:cs typeface="Consolas"/>
                <a:sym typeface="Consolas"/>
              </a:defRPr>
            </a:pPr>
            <a:r>
              <a:t>					   from</a:t>
            </a:r>
            <a:r>
              <a:rPr>
                <a:solidFill>
                  <a:srgbClr val="000000"/>
                </a:solidFill>
              </a:rPr>
              <a:t> service_package </a:t>
            </a:r>
            <a:r>
              <a:t>as</a:t>
            </a:r>
            <a:r>
              <a:rPr>
                <a:solidFill>
                  <a:srgbClr val="000000"/>
                </a:solidFill>
              </a:rPr>
              <a:t> sp, orders </a:t>
            </a:r>
            <a:r>
              <a:t>as </a:t>
            </a:r>
            <a:r>
              <a:rPr>
                <a:solidFill>
                  <a:srgbClr val="000000"/>
                </a:solidFill>
              </a:rPr>
              <a:t>ord </a:t>
            </a:r>
          </a:p>
          <a:p>
            <a:pPr lvl="1" marL="0" indent="129478" defTabSz="517915">
              <a:lnSpc>
                <a:spcPct val="81000"/>
              </a:lnSpc>
              <a:spcBef>
                <a:spcPts val="400"/>
              </a:spcBef>
              <a:buSzTx/>
              <a:buNone/>
              <a:defRPr sz="1344">
                <a:solidFill>
                  <a:srgbClr val="0070C0"/>
                </a:solidFill>
                <a:latin typeface="Consolas"/>
                <a:ea typeface="Consolas"/>
                <a:cs typeface="Consolas"/>
                <a:sym typeface="Consolas"/>
              </a:defRPr>
            </a:pPr>
            <a:r>
              <a:t>					   where</a:t>
            </a:r>
            <a:r>
              <a:rPr>
                <a:solidFill>
                  <a:srgbClr val="000000"/>
                </a:solidFill>
              </a:rPr>
              <a:t> </a:t>
            </a:r>
            <a:r>
              <a:t>new</a:t>
            </a:r>
            <a:r>
              <a:rPr>
                <a:solidFill>
                  <a:srgbClr val="000000"/>
                </a:solidFill>
              </a:rPr>
              <a:t>.id_order = ord.id </a:t>
            </a:r>
            <a:r>
              <a:t>and</a:t>
            </a:r>
            <a:r>
              <a:rPr>
                <a:solidFill>
                  <a:srgbClr val="000000"/>
                </a:solidFill>
              </a:rPr>
              <a:t> 										    ord.id_servicepackage = sp.id);</a:t>
            </a:r>
          </a:p>
        </p:txBody>
      </p:sp>
      <p:sp>
        <p:nvSpPr>
          <p:cNvPr id="325" name="CasellaDiTesto 6"/>
          <p:cNvSpPr txBox="1"/>
          <p:nvPr/>
        </p:nvSpPr>
        <p:spPr>
          <a:xfrm>
            <a:off x="404494" y="1166070"/>
            <a:ext cx="8298500" cy="300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The trigger that computes the average value uses the view previously showed.</a:t>
            </a:r>
          </a:p>
        </p:txBody>
      </p:sp>
      <p:sp>
        <p:nvSpPr>
          <p:cNvPr id="326" name="Title 1"/>
          <p:cNvSpPr txBox="1"/>
          <p:nvPr>
            <p:ph type="title"/>
          </p:nvPr>
        </p:nvSpPr>
        <p:spPr>
          <a:xfrm>
            <a:off x="358774" y="296861"/>
            <a:ext cx="8389940" cy="468314"/>
          </a:xfrm>
          <a:prstGeom prst="rect">
            <a:avLst/>
          </a:prstGeom>
        </p:spPr>
        <p:txBody>
          <a:bodyPr/>
          <a:lstStyle>
            <a:lvl1pPr defTabSz="637794">
              <a:defRPr sz="2976"/>
            </a:lvl1pPr>
          </a:lstStyle>
          <a:p>
            <a:pPr/>
            <a:r>
              <a:t>Trigger update_avg_optional_product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itle 1"/>
          <p:cNvSpPr txBox="1"/>
          <p:nvPr>
            <p:ph type="title"/>
          </p:nvPr>
        </p:nvSpPr>
        <p:spPr>
          <a:xfrm>
            <a:off x="358774" y="296861"/>
            <a:ext cx="8389940" cy="468314"/>
          </a:xfrm>
          <a:prstGeom prst="rect">
            <a:avLst/>
          </a:prstGeom>
        </p:spPr>
        <p:txBody>
          <a:bodyPr/>
          <a:lstStyle>
            <a:lvl1pPr defTabSz="637794">
              <a:defRPr sz="2976"/>
            </a:lvl1pPr>
          </a:lstStyle>
          <a:p>
            <a:pPr/>
            <a:r>
              <a:t>Trigger compute_best_seller</a:t>
            </a:r>
          </a:p>
        </p:txBody>
      </p:sp>
      <p:sp>
        <p:nvSpPr>
          <p:cNvPr id="329" name="Content Placeholder 2"/>
          <p:cNvSpPr txBox="1"/>
          <p:nvPr>
            <p:ph type="body" idx="1"/>
          </p:nvPr>
        </p:nvSpPr>
        <p:spPr>
          <a:xfrm>
            <a:off x="377030" y="2304924"/>
            <a:ext cx="8389941" cy="3906561"/>
          </a:xfrm>
          <a:prstGeom prst="rect">
            <a:avLst/>
          </a:prstGeom>
        </p:spPr>
        <p:txBody>
          <a:bodyPr/>
          <a:lstStyle/>
          <a:p>
            <a:pPr marL="0" indent="0" defTabSz="354787">
              <a:spcBef>
                <a:spcPts val="300"/>
              </a:spcBef>
              <a:buSzTx/>
              <a:buNone/>
              <a:defRPr sz="1358">
                <a:solidFill>
                  <a:srgbClr val="0070C0"/>
                </a:solidFill>
                <a:latin typeface="Consolas"/>
                <a:ea typeface="Consolas"/>
                <a:cs typeface="Consolas"/>
                <a:sym typeface="Consolas"/>
              </a:defRPr>
            </a:pPr>
            <a:r>
              <a:t>create trigger </a:t>
            </a:r>
            <a:r>
              <a:rPr>
                <a:solidFill>
                  <a:srgbClr val="000000"/>
                </a:solidFill>
              </a:rPr>
              <a:t>compute_best_seller</a:t>
            </a:r>
          </a:p>
          <a:p>
            <a:pPr marL="0" indent="0" defTabSz="354787">
              <a:spcBef>
                <a:spcPts val="300"/>
              </a:spcBef>
              <a:buSzTx/>
              <a:buNone/>
              <a:defRPr sz="1358">
                <a:solidFill>
                  <a:srgbClr val="0070C0"/>
                </a:solidFill>
                <a:latin typeface="Consolas"/>
                <a:ea typeface="Consolas"/>
                <a:cs typeface="Consolas"/>
                <a:sym typeface="Consolas"/>
              </a:defRPr>
            </a:pPr>
            <a:r>
              <a:t>after insert on </a:t>
            </a:r>
            <a:r>
              <a:rPr>
                <a:solidFill>
                  <a:srgbClr val="000000"/>
                </a:solidFill>
              </a:rPr>
              <a:t>activation_schedule</a:t>
            </a:r>
          </a:p>
          <a:p>
            <a:pPr marL="0" indent="0" defTabSz="354787">
              <a:spcBef>
                <a:spcPts val="300"/>
              </a:spcBef>
              <a:buSzTx/>
              <a:buNone/>
              <a:defRPr sz="1358">
                <a:solidFill>
                  <a:srgbClr val="0070C0"/>
                </a:solidFill>
                <a:latin typeface="Consolas"/>
                <a:ea typeface="Consolas"/>
                <a:cs typeface="Consolas"/>
                <a:sym typeface="Consolas"/>
              </a:defRPr>
            </a:pPr>
            <a:r>
              <a:t>for each row</a:t>
            </a:r>
            <a:endParaRPr sz="1067"/>
          </a:p>
          <a:p>
            <a:pPr marL="0" indent="0" defTabSz="354787">
              <a:spcBef>
                <a:spcPts val="300"/>
              </a:spcBef>
              <a:buSzTx/>
              <a:buNone/>
              <a:defRPr sz="1358">
                <a:solidFill>
                  <a:srgbClr val="0070C0"/>
                </a:solidFill>
                <a:latin typeface="Consolas"/>
                <a:ea typeface="Consolas"/>
                <a:cs typeface="Consolas"/>
                <a:sym typeface="Consolas"/>
              </a:defRPr>
            </a:pPr>
            <a:r>
              <a:t>begin</a:t>
            </a:r>
          </a:p>
          <a:p>
            <a:pPr marL="0" indent="0" defTabSz="354787">
              <a:spcBef>
                <a:spcPts val="300"/>
              </a:spcBef>
              <a:buSzTx/>
              <a:buNone/>
              <a:defRPr sz="1358">
                <a:solidFill>
                  <a:srgbClr val="0070C0"/>
                </a:solidFill>
                <a:latin typeface="Consolas"/>
                <a:ea typeface="Consolas"/>
                <a:cs typeface="Consolas"/>
                <a:sym typeface="Consolas"/>
              </a:defRPr>
            </a:pPr>
            <a:r>
              <a:t>if</a:t>
            </a:r>
            <a:r>
              <a:rPr>
                <a:solidFill>
                  <a:srgbClr val="000000"/>
                </a:solidFill>
              </a:rPr>
              <a:t>(</a:t>
            </a:r>
            <a:r>
              <a:t>new</a:t>
            </a:r>
            <a:r>
              <a:rPr>
                <a:solidFill>
                  <a:srgbClr val="000000"/>
                </a:solidFill>
              </a:rPr>
              <a:t>.id_order </a:t>
            </a:r>
            <a:r>
              <a:t>in</a:t>
            </a:r>
            <a:r>
              <a:rPr>
                <a:solidFill>
                  <a:srgbClr val="000000"/>
                </a:solidFill>
              </a:rPr>
              <a:t> (</a:t>
            </a:r>
            <a:r>
              <a:t>select</a:t>
            </a:r>
            <a:r>
              <a:rPr>
                <a:solidFill>
                  <a:srgbClr val="000000"/>
                </a:solidFill>
              </a:rPr>
              <a:t> id_order </a:t>
            </a:r>
            <a:r>
              <a:t>from</a:t>
            </a:r>
            <a:r>
              <a:rPr>
                <a:solidFill>
                  <a:srgbClr val="000000"/>
                </a:solidFill>
              </a:rPr>
              <a:t> order_optional_product)) </a:t>
            </a:r>
            <a:r>
              <a:t>then</a:t>
            </a:r>
            <a:endParaRPr sz="1067"/>
          </a:p>
          <a:p>
            <a:pPr lvl="2" marL="0" indent="177393" defTabSz="354787">
              <a:spcBef>
                <a:spcPts val="300"/>
              </a:spcBef>
              <a:buSzTx/>
              <a:buNone/>
              <a:defRPr sz="1358">
                <a:solidFill>
                  <a:srgbClr val="0070C0"/>
                </a:solidFill>
                <a:latin typeface="Consolas"/>
                <a:ea typeface="Consolas"/>
                <a:cs typeface="Consolas"/>
                <a:sym typeface="Consolas"/>
              </a:defRPr>
            </a:pPr>
            <a:r>
              <a:t>	delete from </a:t>
            </a:r>
            <a:r>
              <a:rPr>
                <a:solidFill>
                  <a:srgbClr val="000000"/>
                </a:solidFill>
              </a:rPr>
              <a:t>best_seller </a:t>
            </a:r>
            <a:r>
              <a:t>where</a:t>
            </a:r>
            <a:r>
              <a:rPr>
                <a:solidFill>
                  <a:srgbClr val="000000"/>
                </a:solidFill>
              </a:rPr>
              <a:t> id = 1;</a:t>
            </a:r>
            <a:endParaRPr sz="1067"/>
          </a:p>
          <a:p>
            <a:pPr marL="0" indent="0" defTabSz="354787">
              <a:spcBef>
                <a:spcPts val="300"/>
              </a:spcBef>
              <a:buSzTx/>
              <a:buNone/>
              <a:defRPr sz="1358">
                <a:latin typeface="Consolas"/>
                <a:ea typeface="Consolas"/>
                <a:cs typeface="Consolas"/>
                <a:sym typeface="Consolas"/>
              </a:defRPr>
            </a:pPr>
            <a:r>
              <a:t>  	</a:t>
            </a:r>
            <a:r>
              <a:rPr>
                <a:solidFill>
                  <a:srgbClr val="0070C0"/>
                </a:solidFill>
              </a:rPr>
              <a:t>insert into </a:t>
            </a:r>
            <a:r>
              <a:t>best_seller(op_product,tot_sale)</a:t>
            </a:r>
            <a:endParaRPr sz="1067"/>
          </a:p>
          <a:p>
            <a:pPr lvl="2" marL="0" indent="177393" defTabSz="354787">
              <a:spcBef>
                <a:spcPts val="300"/>
              </a:spcBef>
              <a:buSzTx/>
              <a:buNone/>
              <a:defRPr sz="1358">
                <a:latin typeface="Consolas"/>
                <a:ea typeface="Consolas"/>
                <a:cs typeface="Consolas"/>
                <a:sym typeface="Consolas"/>
              </a:defRPr>
            </a:pPr>
            <a:r>
              <a:t>		(</a:t>
            </a:r>
            <a:r>
              <a:rPr>
                <a:solidFill>
                  <a:srgbClr val="0070C0"/>
                </a:solidFill>
              </a:rPr>
              <a:t>select</a:t>
            </a:r>
            <a:r>
              <a:t> op.id </a:t>
            </a:r>
            <a:r>
              <a:rPr>
                <a:solidFill>
                  <a:srgbClr val="0070C0"/>
                </a:solidFill>
              </a:rPr>
              <a:t>as</a:t>
            </a:r>
            <a:r>
              <a:t> op_product, </a:t>
            </a:r>
            <a:r>
              <a:rPr>
                <a:solidFill>
                  <a:srgbClr val="0070C0"/>
                </a:solidFill>
              </a:rPr>
              <a:t>sum</a:t>
            </a:r>
            <a:r>
              <a:t>(op.monthly_fee*vp.num_months) </a:t>
            </a:r>
            <a:r>
              <a:rPr>
                <a:solidFill>
                  <a:srgbClr val="0070C0"/>
                </a:solidFill>
              </a:rPr>
              <a:t>as</a:t>
            </a:r>
            <a:r>
              <a:t> tot_sale</a:t>
            </a:r>
          </a:p>
          <a:p>
            <a:pPr lvl="2" marL="0" indent="177393" defTabSz="354787">
              <a:spcBef>
                <a:spcPts val="300"/>
              </a:spcBef>
              <a:buSzTx/>
              <a:buNone/>
              <a:defRPr sz="1358">
                <a:latin typeface="Consolas"/>
                <a:ea typeface="Consolas"/>
                <a:cs typeface="Consolas"/>
                <a:sym typeface="Consolas"/>
              </a:defRPr>
            </a:pPr>
            <a:r>
              <a:t>		 </a:t>
            </a:r>
            <a:r>
              <a:rPr>
                <a:solidFill>
                  <a:srgbClr val="0070C0"/>
                </a:solidFill>
              </a:rPr>
              <a:t>from</a:t>
            </a:r>
            <a:r>
              <a:t> optional_product </a:t>
            </a:r>
            <a:r>
              <a:rPr>
                <a:solidFill>
                  <a:srgbClr val="0070C0"/>
                </a:solidFill>
              </a:rPr>
              <a:t>as</a:t>
            </a:r>
            <a:r>
              <a:t> op, activation_schedule </a:t>
            </a:r>
            <a:r>
              <a:rPr>
                <a:solidFill>
                  <a:srgbClr val="0070C0"/>
                </a:solidFill>
              </a:rPr>
              <a:t>as</a:t>
            </a:r>
            <a:r>
              <a:t> act, 							 	  order_optional_product </a:t>
            </a:r>
            <a:r>
              <a:rPr>
                <a:solidFill>
                  <a:srgbClr val="0070C0"/>
                </a:solidFill>
              </a:rPr>
              <a:t>as</a:t>
            </a:r>
            <a:r>
              <a:t> oop, orders </a:t>
            </a:r>
            <a:r>
              <a:rPr>
                <a:solidFill>
                  <a:srgbClr val="0070C0"/>
                </a:solidFill>
              </a:rPr>
              <a:t>as</a:t>
            </a:r>
            <a:r>
              <a:t> ord, validity_period </a:t>
            </a:r>
            <a:r>
              <a:rPr>
                <a:solidFill>
                  <a:srgbClr val="0070C0"/>
                </a:solidFill>
              </a:rPr>
              <a:t>as</a:t>
            </a:r>
            <a:r>
              <a:t> vp</a:t>
            </a:r>
          </a:p>
          <a:p>
            <a:pPr lvl="2" marL="0" indent="177393" defTabSz="354787">
              <a:spcBef>
                <a:spcPts val="300"/>
              </a:spcBef>
              <a:buSzTx/>
              <a:buNone/>
              <a:defRPr sz="1358">
                <a:latin typeface="Consolas"/>
                <a:ea typeface="Consolas"/>
                <a:cs typeface="Consolas"/>
                <a:sym typeface="Consolas"/>
              </a:defRPr>
            </a:pPr>
            <a:r>
              <a:t>		 </a:t>
            </a:r>
            <a:r>
              <a:rPr>
                <a:solidFill>
                  <a:srgbClr val="0070C0"/>
                </a:solidFill>
              </a:rPr>
              <a:t>where</a:t>
            </a:r>
            <a:r>
              <a:t>  ord.id = act.id_order </a:t>
            </a:r>
            <a:r>
              <a:rPr>
                <a:solidFill>
                  <a:srgbClr val="0070C0"/>
                </a:solidFill>
              </a:rPr>
              <a:t>and</a:t>
            </a:r>
            <a:r>
              <a:t> oop.id_order = ord.id </a:t>
            </a:r>
            <a:r>
              <a:rPr>
                <a:solidFill>
                  <a:srgbClr val="0070C0"/>
                </a:solidFill>
              </a:rPr>
              <a:t>and</a:t>
            </a:r>
            <a:r>
              <a:t> </a:t>
            </a:r>
          </a:p>
          <a:p>
            <a:pPr lvl="2" marL="0" indent="177393" defTabSz="354787">
              <a:spcBef>
                <a:spcPts val="300"/>
              </a:spcBef>
              <a:buSzTx/>
              <a:buNone/>
              <a:defRPr sz="1358">
                <a:latin typeface="Consolas"/>
                <a:ea typeface="Consolas"/>
                <a:cs typeface="Consolas"/>
                <a:sym typeface="Consolas"/>
              </a:defRPr>
            </a:pPr>
            <a:r>
              <a:t>		 		 op.id = oop.id_optionalproduct </a:t>
            </a:r>
            <a:r>
              <a:rPr>
                <a:solidFill>
                  <a:srgbClr val="0070C0"/>
                </a:solidFill>
              </a:rPr>
              <a:t>and</a:t>
            </a:r>
            <a:r>
              <a:t> vp.id = ord.id_validityperiod</a:t>
            </a:r>
          </a:p>
          <a:p>
            <a:pPr lvl="2" marL="0" indent="177393" defTabSz="354787">
              <a:spcBef>
                <a:spcPts val="300"/>
              </a:spcBef>
              <a:buSzTx/>
              <a:buNone/>
              <a:defRPr sz="1358">
                <a:latin typeface="Consolas"/>
                <a:ea typeface="Consolas"/>
                <a:cs typeface="Consolas"/>
                <a:sym typeface="Consolas"/>
              </a:defRPr>
            </a:pPr>
            <a:r>
              <a:t>		 </a:t>
            </a:r>
            <a:r>
              <a:rPr>
                <a:solidFill>
                  <a:srgbClr val="0070C0"/>
                </a:solidFill>
              </a:rPr>
              <a:t>group by </a:t>
            </a:r>
            <a:r>
              <a:t>op.id</a:t>
            </a:r>
            <a:endParaRPr sz="1067"/>
          </a:p>
          <a:p>
            <a:pPr lvl="2" marL="0" indent="177393" defTabSz="354787">
              <a:spcBef>
                <a:spcPts val="300"/>
              </a:spcBef>
              <a:buSzTx/>
              <a:buNone/>
              <a:defRPr sz="1358">
                <a:latin typeface="Consolas"/>
                <a:ea typeface="Consolas"/>
                <a:cs typeface="Consolas"/>
                <a:sym typeface="Consolas"/>
              </a:defRPr>
            </a:pPr>
            <a:r>
              <a:t>		 </a:t>
            </a:r>
            <a:r>
              <a:rPr>
                <a:solidFill>
                  <a:srgbClr val="0070C0"/>
                </a:solidFill>
              </a:rPr>
              <a:t>order by </a:t>
            </a:r>
            <a:r>
              <a:t>tot_sale </a:t>
            </a:r>
            <a:r>
              <a:rPr>
                <a:solidFill>
                  <a:srgbClr val="0070C0"/>
                </a:solidFill>
              </a:rPr>
              <a:t>desc limit </a:t>
            </a:r>
            <a:r>
              <a:t>1);</a:t>
            </a:r>
            <a:endParaRPr sz="1067"/>
          </a:p>
          <a:p>
            <a:pPr marL="0" indent="0" defTabSz="354787">
              <a:spcBef>
                <a:spcPts val="300"/>
              </a:spcBef>
              <a:buSzTx/>
              <a:buNone/>
              <a:defRPr sz="1358">
                <a:solidFill>
                  <a:srgbClr val="0070C0"/>
                </a:solidFill>
                <a:latin typeface="Consolas"/>
                <a:ea typeface="Consolas"/>
                <a:cs typeface="Consolas"/>
                <a:sym typeface="Consolas"/>
              </a:defRPr>
            </a:pPr>
            <a:r>
              <a:t>end if</a:t>
            </a:r>
            <a:r>
              <a:rPr>
                <a:solidFill>
                  <a:srgbClr val="000000"/>
                </a:solidFill>
              </a:rPr>
              <a:t>;</a:t>
            </a:r>
            <a:endParaRPr sz="1067"/>
          </a:p>
          <a:p>
            <a:pPr marL="0" indent="0" defTabSz="354787">
              <a:spcBef>
                <a:spcPts val="300"/>
              </a:spcBef>
              <a:buSzTx/>
              <a:buNone/>
              <a:defRPr sz="1358">
                <a:solidFill>
                  <a:srgbClr val="0070C0"/>
                </a:solidFill>
                <a:latin typeface="Consolas"/>
                <a:ea typeface="Consolas"/>
                <a:cs typeface="Consolas"/>
                <a:sym typeface="Consolas"/>
              </a:defRPr>
            </a:pPr>
            <a:r>
              <a:t>end$$</a:t>
            </a:r>
          </a:p>
        </p:txBody>
      </p:sp>
      <p:sp>
        <p:nvSpPr>
          <p:cNvPr id="330" name="Content Placeholder 2"/>
          <p:cNvSpPr txBox="1"/>
          <p:nvPr/>
        </p:nvSpPr>
        <p:spPr>
          <a:xfrm>
            <a:off x="377031" y="1016000"/>
            <a:ext cx="8389937" cy="12889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786383">
              <a:lnSpc>
                <a:spcPct val="90000"/>
              </a:lnSpc>
              <a:spcBef>
                <a:spcPts val="400"/>
              </a:spcBef>
              <a:defRPr b="1" sz="1600"/>
            </a:pPr>
            <a:r>
              <a:t>Event</a:t>
            </a:r>
            <a:r>
              <a:rPr b="0"/>
              <a:t> —&gt; </a:t>
            </a:r>
            <a:r>
              <a:rPr b="0"/>
              <a:t>After insert into activation_schedule (i.e. a new order correctly paid)</a:t>
            </a:r>
            <a:endParaRPr sz="2000"/>
          </a:p>
          <a:p>
            <a:pPr defTabSz="786383">
              <a:lnSpc>
                <a:spcPct val="90000"/>
              </a:lnSpc>
              <a:spcBef>
                <a:spcPts val="400"/>
              </a:spcBef>
              <a:defRPr b="1" sz="1600"/>
            </a:pPr>
            <a:r>
              <a:t>Condition</a:t>
            </a:r>
            <a:r>
              <a:rPr b="0"/>
              <a:t> —&gt; </a:t>
            </a:r>
            <a:r>
              <a:rPr b="0"/>
              <a:t>If a new order comprises optional products</a:t>
            </a:r>
          </a:p>
          <a:p>
            <a:pPr defTabSz="786383">
              <a:lnSpc>
                <a:spcPct val="90000"/>
              </a:lnSpc>
              <a:spcBef>
                <a:spcPts val="400"/>
              </a:spcBef>
              <a:defRPr b="1" sz="1600"/>
            </a:pPr>
            <a:r>
              <a:t>Action</a:t>
            </a:r>
            <a:r>
              <a:rPr b="0"/>
              <a:t> —&gt; </a:t>
            </a:r>
            <a:r>
              <a:rPr b="0"/>
              <a:t>D</a:t>
            </a:r>
            <a:r>
              <a:rPr b="0"/>
              <a:t>elete </a:t>
            </a:r>
            <a:r>
              <a:rPr b="0"/>
              <a:t>the old </a:t>
            </a:r>
            <a:r>
              <a:rPr b="0"/>
              <a:t>best</a:t>
            </a:r>
            <a:r>
              <a:rPr b="0"/>
              <a:t> </a:t>
            </a:r>
            <a:r>
              <a:rPr b="0"/>
              <a:t>seller, </a:t>
            </a:r>
            <a:r>
              <a:rPr b="0"/>
              <a:t>compute and </a:t>
            </a:r>
            <a:r>
              <a:rPr b="0"/>
              <a:t>insert </a:t>
            </a:r>
            <a:r>
              <a:rPr b="0"/>
              <a:t>a </a:t>
            </a:r>
            <a:r>
              <a:rPr b="0"/>
              <a:t>new best</a:t>
            </a:r>
            <a:r>
              <a:rPr b="0"/>
              <a:t> </a:t>
            </a:r>
            <a:r>
              <a:rPr b="0"/>
              <a:t>seller</a:t>
            </a:r>
            <a:r>
              <a:rPr b="0"/>
              <a:t> into table best_seller</a:t>
            </a:r>
            <a:r>
              <a:rPr b="0"/>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Title 3"/>
          <p:cNvSpPr txBox="1"/>
          <p:nvPr>
            <p:ph type="ctrTitle"/>
          </p:nvPr>
        </p:nvSpPr>
        <p:spPr>
          <a:xfrm>
            <a:off x="358774" y="765175"/>
            <a:ext cx="8389940" cy="2663826"/>
          </a:xfrm>
          <a:prstGeom prst="rect">
            <a:avLst/>
          </a:prstGeom>
        </p:spPr>
        <p:txBody>
          <a:bodyPr/>
          <a:lstStyle/>
          <a:p>
            <a:pPr/>
            <a:r>
              <a:t>ORM design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itle 1"/>
          <p:cNvSpPr txBox="1"/>
          <p:nvPr>
            <p:ph type="title"/>
          </p:nvPr>
        </p:nvSpPr>
        <p:spPr>
          <a:xfrm>
            <a:off x="358774" y="309952"/>
            <a:ext cx="8389940" cy="466371"/>
          </a:xfrm>
          <a:prstGeom prst="rect">
            <a:avLst/>
          </a:prstGeom>
        </p:spPr>
        <p:txBody>
          <a:bodyPr/>
          <a:lstStyle>
            <a:lvl1pPr defTabSz="637794">
              <a:defRPr sz="2976"/>
            </a:lvl1pPr>
          </a:lstStyle>
          <a:p>
            <a:pPr/>
            <a:r>
              <a:t>Relationship “purchasing” </a:t>
            </a:r>
          </a:p>
        </p:txBody>
      </p:sp>
      <p:sp>
        <p:nvSpPr>
          <p:cNvPr id="335" name="Content Placeholder 4"/>
          <p:cNvSpPr txBox="1"/>
          <p:nvPr>
            <p:ph type="body" sz="half" idx="1"/>
          </p:nvPr>
        </p:nvSpPr>
        <p:spPr>
          <a:xfrm>
            <a:off x="4932364" y="1016000"/>
            <a:ext cx="3816351" cy="5473700"/>
          </a:xfrm>
          <a:prstGeom prst="rect">
            <a:avLst/>
          </a:prstGeom>
        </p:spPr>
        <p:txBody>
          <a:bodyPr/>
          <a:lstStyle/>
          <a:p>
            <a:pPr marL="212597" indent="-212597" defTabSz="850391">
              <a:spcBef>
                <a:spcPts val="900"/>
              </a:spcBef>
              <a:defRPr sz="2000"/>
            </a:pPr>
          </a:p>
          <a:p>
            <a:pPr marL="212597" indent="-212597" defTabSz="850391">
              <a:spcBef>
                <a:spcPts val="900"/>
              </a:spcBef>
              <a:defRPr sz="2000"/>
            </a:pPr>
          </a:p>
          <a:p>
            <a:pPr marL="212597" indent="-212597" defTabSz="850391">
              <a:spcBef>
                <a:spcPts val="900"/>
              </a:spcBef>
              <a:defRPr sz="2000"/>
            </a:pPr>
            <a:r>
              <a:t>User </a:t>
            </a:r>
            <a:r>
              <a:rPr>
                <a:latin typeface="Wingdings"/>
                <a:ea typeface="Wingdings"/>
                <a:cs typeface="Wingdings"/>
                <a:sym typeface="Wingdings"/>
              </a:rPr>
              <a:t></a:t>
            </a:r>
            <a:r>
              <a:t> Order            </a:t>
            </a:r>
            <a:r>
              <a:rPr>
                <a:solidFill>
                  <a:srgbClr val="00B050"/>
                </a:solidFill>
              </a:rPr>
              <a:t>@OneToMany                               </a:t>
            </a:r>
            <a:r>
              <a:t>Not necessary, but mapped for      simplicity</a:t>
            </a:r>
            <a:endParaRPr sz="2600"/>
          </a:p>
          <a:p>
            <a:pPr marL="0" indent="0" defTabSz="850391">
              <a:spcBef>
                <a:spcPts val="900"/>
              </a:spcBef>
              <a:buSzTx/>
              <a:buNone/>
              <a:defRPr sz="2000"/>
            </a:pPr>
          </a:p>
          <a:p>
            <a:pPr marL="212597" indent="-212597" defTabSz="850391">
              <a:spcBef>
                <a:spcPts val="900"/>
              </a:spcBef>
              <a:defRPr sz="2000"/>
            </a:pPr>
            <a:r>
              <a:t>Order </a:t>
            </a:r>
            <a:r>
              <a:rPr>
                <a:latin typeface="Wingdings"/>
                <a:ea typeface="Wingdings"/>
                <a:cs typeface="Wingdings"/>
                <a:sym typeface="Wingdings"/>
              </a:rPr>
              <a:t></a:t>
            </a:r>
            <a:r>
              <a:t> User         </a:t>
            </a:r>
            <a:r>
              <a:rPr>
                <a:solidFill>
                  <a:srgbClr val="00B050"/>
                </a:solidFill>
              </a:rPr>
              <a:t>@ManyToOne </a:t>
            </a:r>
            <a:r>
              <a:t>(</a:t>
            </a:r>
            <a:r>
              <a:rPr u="sng"/>
              <a:t>owner</a:t>
            </a:r>
            <a:r>
              <a:t>,               FK: id_user)                              Used to display the user who has created the order</a:t>
            </a:r>
          </a:p>
        </p:txBody>
      </p:sp>
      <p:grpSp>
        <p:nvGrpSpPr>
          <p:cNvPr id="338" name="Rectangle 5"/>
          <p:cNvGrpSpPr/>
          <p:nvPr/>
        </p:nvGrpSpPr>
        <p:grpSpPr>
          <a:xfrm>
            <a:off x="3188729" y="1744228"/>
            <a:ext cx="1568921" cy="471641"/>
            <a:chOff x="0" y="0"/>
            <a:chExt cx="1568920" cy="471640"/>
          </a:xfrm>
        </p:grpSpPr>
        <p:sp>
          <p:nvSpPr>
            <p:cNvPr id="336"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337" name="orders"/>
            <p:cNvSpPr txBox="1"/>
            <p:nvPr/>
          </p:nvSpPr>
          <p:spPr>
            <a:xfrm>
              <a:off x="64769" y="69277"/>
              <a:ext cx="1439382"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grpSp>
        <p:nvGrpSpPr>
          <p:cNvPr id="341" name="Rectangle 6"/>
          <p:cNvGrpSpPr/>
          <p:nvPr/>
        </p:nvGrpSpPr>
        <p:grpSpPr>
          <a:xfrm>
            <a:off x="424668" y="1744228"/>
            <a:ext cx="1568919" cy="471641"/>
            <a:chOff x="0" y="0"/>
            <a:chExt cx="1568917" cy="471640"/>
          </a:xfrm>
        </p:grpSpPr>
        <p:sp>
          <p:nvSpPr>
            <p:cNvPr id="339"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340" name="user_table"/>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sp>
        <p:nvSpPr>
          <p:cNvPr id="342" name="Diamond 7"/>
          <p:cNvSpPr/>
          <p:nvPr/>
        </p:nvSpPr>
        <p:spPr>
          <a:xfrm rot="5400000">
            <a:off x="2425119"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343" name="Straight Connector 8"/>
          <p:cNvSpPr/>
          <p:nvPr/>
        </p:nvSpPr>
        <p:spPr>
          <a:xfrm flipH="1">
            <a:off x="2859936" y="1980048"/>
            <a:ext cx="328795" cy="2"/>
          </a:xfrm>
          <a:prstGeom prst="line">
            <a:avLst/>
          </a:prstGeom>
          <a:ln w="28575">
            <a:solidFill>
              <a:schemeClr val="accent1"/>
            </a:solidFill>
            <a:miter/>
          </a:ln>
        </p:spPr>
        <p:txBody>
          <a:bodyPr lIns="45719" rIns="45719"/>
          <a:lstStyle/>
          <a:p>
            <a:pPr/>
          </a:p>
        </p:txBody>
      </p:sp>
      <p:sp>
        <p:nvSpPr>
          <p:cNvPr id="344" name="Straight Connector 9"/>
          <p:cNvSpPr/>
          <p:nvPr/>
        </p:nvSpPr>
        <p:spPr>
          <a:xfrm flipH="1">
            <a:off x="1993587" y="1980050"/>
            <a:ext cx="420232" cy="2"/>
          </a:xfrm>
          <a:prstGeom prst="line">
            <a:avLst/>
          </a:prstGeom>
          <a:ln w="28575">
            <a:solidFill>
              <a:schemeClr val="accent1"/>
            </a:solidFill>
            <a:miter/>
          </a:ln>
        </p:spPr>
        <p:txBody>
          <a:bodyPr lIns="45719" rIns="45719"/>
          <a:lstStyle/>
          <a:p>
            <a:pPr/>
          </a:p>
        </p:txBody>
      </p:sp>
      <p:sp>
        <p:nvSpPr>
          <p:cNvPr id="345" name="TextBox 10"/>
          <p:cNvSpPr txBox="1"/>
          <p:nvPr/>
        </p:nvSpPr>
        <p:spPr>
          <a:xfrm>
            <a:off x="2763885" y="2105722"/>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a:t>
            </a:r>
          </a:p>
        </p:txBody>
      </p:sp>
      <p:sp>
        <p:nvSpPr>
          <p:cNvPr id="346" name="TextBox 11"/>
          <p:cNvSpPr txBox="1"/>
          <p:nvPr/>
        </p:nvSpPr>
        <p:spPr>
          <a:xfrm>
            <a:off x="2040301"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347" name="TextBox 12"/>
          <p:cNvSpPr txBox="1"/>
          <p:nvPr/>
        </p:nvSpPr>
        <p:spPr>
          <a:xfrm>
            <a:off x="2089918" y="1364626"/>
            <a:ext cx="111654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purchasing</a:t>
            </a:r>
          </a:p>
        </p:txBody>
      </p:sp>
      <p:grpSp>
        <p:nvGrpSpPr>
          <p:cNvPr id="350" name="Rectangle 13"/>
          <p:cNvGrpSpPr/>
          <p:nvPr/>
        </p:nvGrpSpPr>
        <p:grpSpPr>
          <a:xfrm>
            <a:off x="3206375" y="3167164"/>
            <a:ext cx="1568921" cy="471642"/>
            <a:chOff x="0" y="-1"/>
            <a:chExt cx="1568919" cy="471641"/>
          </a:xfrm>
        </p:grpSpPr>
        <p:sp>
          <p:nvSpPr>
            <p:cNvPr id="348"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49"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grpSp>
        <p:nvGrpSpPr>
          <p:cNvPr id="353" name="Rectangle 14"/>
          <p:cNvGrpSpPr/>
          <p:nvPr/>
        </p:nvGrpSpPr>
        <p:grpSpPr>
          <a:xfrm>
            <a:off x="442313" y="3167164"/>
            <a:ext cx="1568920" cy="471642"/>
            <a:chOff x="0" y="-1"/>
            <a:chExt cx="1568919" cy="471641"/>
          </a:xfrm>
        </p:grpSpPr>
        <p:sp>
          <p:nvSpPr>
            <p:cNvPr id="351"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52" name="Us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grpSp>
        <p:nvGrpSpPr>
          <p:cNvPr id="356" name="Rectangle 16"/>
          <p:cNvGrpSpPr/>
          <p:nvPr/>
        </p:nvGrpSpPr>
        <p:grpSpPr>
          <a:xfrm>
            <a:off x="3214396" y="4474597"/>
            <a:ext cx="1568921" cy="471642"/>
            <a:chOff x="0" y="-1"/>
            <a:chExt cx="1568919" cy="471641"/>
          </a:xfrm>
        </p:grpSpPr>
        <p:sp>
          <p:nvSpPr>
            <p:cNvPr id="354"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55"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grpSp>
        <p:nvGrpSpPr>
          <p:cNvPr id="359" name="Rectangle 17"/>
          <p:cNvGrpSpPr/>
          <p:nvPr/>
        </p:nvGrpSpPr>
        <p:grpSpPr>
          <a:xfrm>
            <a:off x="450333" y="4474597"/>
            <a:ext cx="1568921" cy="471642"/>
            <a:chOff x="0" y="-1"/>
            <a:chExt cx="1568919" cy="471641"/>
          </a:xfrm>
        </p:grpSpPr>
        <p:sp>
          <p:nvSpPr>
            <p:cNvPr id="35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58" name="Us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sp>
        <p:nvSpPr>
          <p:cNvPr id="360" name="Straight Connector 18"/>
          <p:cNvSpPr/>
          <p:nvPr/>
        </p:nvSpPr>
        <p:spPr>
          <a:xfrm>
            <a:off x="2038231" y="4704067"/>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361" name="TextBox 20"/>
          <p:cNvSpPr txBox="1"/>
          <p:nvPr/>
        </p:nvSpPr>
        <p:spPr>
          <a:xfrm>
            <a:off x="2052216" y="4308305"/>
            <a:ext cx="22000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362" name="Straight Connector 15"/>
          <p:cNvSpPr/>
          <p:nvPr/>
        </p:nvSpPr>
        <p:spPr>
          <a:xfrm flipH="1">
            <a:off x="2008668" y="3433466"/>
            <a:ext cx="1195145" cy="1"/>
          </a:xfrm>
          <a:prstGeom prst="line">
            <a:avLst/>
          </a:prstGeom>
          <a:ln w="38100">
            <a:solidFill>
              <a:srgbClr val="00B050"/>
            </a:solidFill>
            <a:miter/>
            <a:headEnd type="triangle"/>
          </a:ln>
        </p:spPr>
        <p:txBody>
          <a:bodyPr lIns="45719" rIns="45719"/>
          <a:lstStyle/>
          <a:p>
            <a:pPr/>
          </a:p>
        </p:txBody>
      </p:sp>
      <p:sp>
        <p:nvSpPr>
          <p:cNvPr id="363" name="TextBox 20"/>
          <p:cNvSpPr txBox="1"/>
          <p:nvPr/>
        </p:nvSpPr>
        <p:spPr>
          <a:xfrm>
            <a:off x="2868597" y="3103528"/>
            <a:ext cx="21799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itle 1"/>
          <p:cNvSpPr txBox="1"/>
          <p:nvPr>
            <p:ph type="title"/>
          </p:nvPr>
        </p:nvSpPr>
        <p:spPr>
          <a:xfrm>
            <a:off x="352812" y="305181"/>
            <a:ext cx="8389940" cy="459995"/>
          </a:xfrm>
          <a:prstGeom prst="rect">
            <a:avLst/>
          </a:prstGeom>
        </p:spPr>
        <p:txBody>
          <a:bodyPr/>
          <a:lstStyle>
            <a:lvl1pPr defTabSz="630936">
              <a:defRPr sz="2944"/>
            </a:lvl1pPr>
          </a:lstStyle>
          <a:p>
            <a:pPr/>
            <a:r>
              <a:t>Relationship “raising” </a:t>
            </a:r>
          </a:p>
        </p:txBody>
      </p:sp>
      <p:sp>
        <p:nvSpPr>
          <p:cNvPr id="366" name="Content Placeholder 4"/>
          <p:cNvSpPr txBox="1"/>
          <p:nvPr>
            <p:ph type="body" sz="half" idx="1"/>
          </p:nvPr>
        </p:nvSpPr>
        <p:spPr>
          <a:xfrm>
            <a:off x="4932364" y="1016000"/>
            <a:ext cx="3816351" cy="5473701"/>
          </a:xfrm>
          <a:prstGeom prst="rect">
            <a:avLst/>
          </a:prstGeom>
        </p:spPr>
        <p:txBody>
          <a:bodyPr/>
          <a:lstStyle/>
          <a:p>
            <a:pPr>
              <a:defRPr sz="2000"/>
            </a:pPr>
          </a:p>
          <a:p>
            <a:pPr>
              <a:defRPr sz="2000"/>
            </a:pPr>
          </a:p>
          <a:p>
            <a:pPr>
              <a:defRPr sz="2000"/>
            </a:pPr>
            <a:r>
              <a:t>User </a:t>
            </a:r>
            <a:r>
              <a:rPr>
                <a:latin typeface="Wingdings"/>
                <a:ea typeface="Wingdings"/>
                <a:cs typeface="Wingdings"/>
                <a:sym typeface="Wingdings"/>
              </a:rPr>
              <a:t></a:t>
            </a:r>
            <a:r>
              <a:t> AuditingTable </a:t>
            </a:r>
            <a:r>
              <a:rPr>
                <a:solidFill>
                  <a:srgbClr val="00B050"/>
                </a:solidFill>
              </a:rPr>
              <a:t>@OneToOne                               </a:t>
            </a:r>
            <a:r>
              <a:t>Not necessary, but mapped for      simplicity</a:t>
            </a:r>
          </a:p>
          <a:p>
            <a:pPr marL="0" indent="0">
              <a:spcBef>
                <a:spcPts val="0"/>
              </a:spcBef>
              <a:buSzTx/>
              <a:buNone/>
              <a:defRPr sz="2000"/>
            </a:pPr>
          </a:p>
          <a:p>
            <a:pPr>
              <a:defRPr sz="2000"/>
            </a:pPr>
            <a:r>
              <a:t>AuditingTable </a:t>
            </a:r>
            <a:r>
              <a:rPr>
                <a:latin typeface="Wingdings"/>
                <a:ea typeface="Wingdings"/>
                <a:cs typeface="Wingdings"/>
                <a:sym typeface="Wingdings"/>
              </a:rPr>
              <a:t></a:t>
            </a:r>
            <a:r>
              <a:t>User </a:t>
            </a:r>
            <a:r>
              <a:rPr>
                <a:solidFill>
                  <a:srgbClr val="00B050"/>
                </a:solidFill>
              </a:rPr>
              <a:t>@OneToOne </a:t>
            </a:r>
            <a:r>
              <a:t>(</a:t>
            </a:r>
            <a:r>
              <a:rPr u="sng"/>
              <a:t>owner</a:t>
            </a:r>
            <a:r>
              <a:t>,                      FK: id_user, username, email) Used to display the user who raised an alert</a:t>
            </a:r>
          </a:p>
        </p:txBody>
      </p:sp>
      <p:grpSp>
        <p:nvGrpSpPr>
          <p:cNvPr id="369" name="Rectangle 5"/>
          <p:cNvGrpSpPr/>
          <p:nvPr/>
        </p:nvGrpSpPr>
        <p:grpSpPr>
          <a:xfrm>
            <a:off x="3197193" y="1744228"/>
            <a:ext cx="1568922" cy="471641"/>
            <a:chOff x="0" y="0"/>
            <a:chExt cx="1568920" cy="471640"/>
          </a:xfrm>
        </p:grpSpPr>
        <p:sp>
          <p:nvSpPr>
            <p:cNvPr id="367"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368" name="auditing_table"/>
            <p:cNvSpPr txBox="1"/>
            <p:nvPr/>
          </p:nvSpPr>
          <p:spPr>
            <a:xfrm>
              <a:off x="64769" y="69277"/>
              <a:ext cx="1439382"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AuditingTable</a:t>
              </a:r>
            </a:p>
          </p:txBody>
        </p:sp>
      </p:grpSp>
      <p:grpSp>
        <p:nvGrpSpPr>
          <p:cNvPr id="372" name="Rectangle 6"/>
          <p:cNvGrpSpPr/>
          <p:nvPr/>
        </p:nvGrpSpPr>
        <p:grpSpPr>
          <a:xfrm>
            <a:off x="433132" y="1744228"/>
            <a:ext cx="1568919" cy="471641"/>
            <a:chOff x="0" y="0"/>
            <a:chExt cx="1568917" cy="471640"/>
          </a:xfrm>
        </p:grpSpPr>
        <p:sp>
          <p:nvSpPr>
            <p:cNvPr id="370"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371" name="user_table"/>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sp>
        <p:nvSpPr>
          <p:cNvPr id="373" name="Diamond 7"/>
          <p:cNvSpPr/>
          <p:nvPr/>
        </p:nvSpPr>
        <p:spPr>
          <a:xfrm rot="5400000">
            <a:off x="2433584"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374" name="Straight Connector 8"/>
          <p:cNvSpPr/>
          <p:nvPr/>
        </p:nvSpPr>
        <p:spPr>
          <a:xfrm flipH="1">
            <a:off x="2868399" y="1980048"/>
            <a:ext cx="328795" cy="2"/>
          </a:xfrm>
          <a:prstGeom prst="line">
            <a:avLst/>
          </a:prstGeom>
          <a:ln w="28575">
            <a:solidFill>
              <a:schemeClr val="accent1"/>
            </a:solidFill>
            <a:miter/>
          </a:ln>
        </p:spPr>
        <p:txBody>
          <a:bodyPr lIns="45719" rIns="45719"/>
          <a:lstStyle/>
          <a:p>
            <a:pPr/>
          </a:p>
        </p:txBody>
      </p:sp>
      <p:sp>
        <p:nvSpPr>
          <p:cNvPr id="375" name="Straight Connector 9"/>
          <p:cNvSpPr/>
          <p:nvPr/>
        </p:nvSpPr>
        <p:spPr>
          <a:xfrm flipH="1">
            <a:off x="2002051" y="1980050"/>
            <a:ext cx="420232" cy="2"/>
          </a:xfrm>
          <a:prstGeom prst="line">
            <a:avLst/>
          </a:prstGeom>
          <a:ln w="28575">
            <a:solidFill>
              <a:schemeClr val="accent1"/>
            </a:solidFill>
            <a:miter/>
          </a:ln>
        </p:spPr>
        <p:txBody>
          <a:bodyPr lIns="45719" rIns="45719"/>
          <a:lstStyle/>
          <a:p>
            <a:pPr/>
          </a:p>
        </p:txBody>
      </p:sp>
      <p:sp>
        <p:nvSpPr>
          <p:cNvPr id="376" name="TextBox 10"/>
          <p:cNvSpPr txBox="1"/>
          <p:nvPr/>
        </p:nvSpPr>
        <p:spPr>
          <a:xfrm>
            <a:off x="2822683" y="2105722"/>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a:t>
            </a:r>
          </a:p>
        </p:txBody>
      </p:sp>
      <p:sp>
        <p:nvSpPr>
          <p:cNvPr id="377" name="TextBox 11"/>
          <p:cNvSpPr txBox="1"/>
          <p:nvPr/>
        </p:nvSpPr>
        <p:spPr>
          <a:xfrm>
            <a:off x="2099099" y="2110613"/>
            <a:ext cx="39703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a:t>
            </a:r>
            <a:r>
              <a:t>1</a:t>
            </a:r>
          </a:p>
        </p:txBody>
      </p:sp>
      <p:sp>
        <p:nvSpPr>
          <p:cNvPr id="378" name="TextBox 12"/>
          <p:cNvSpPr txBox="1"/>
          <p:nvPr/>
        </p:nvSpPr>
        <p:spPr>
          <a:xfrm>
            <a:off x="2254492" y="1355557"/>
            <a:ext cx="710689"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raising</a:t>
            </a:r>
          </a:p>
        </p:txBody>
      </p:sp>
      <p:grpSp>
        <p:nvGrpSpPr>
          <p:cNvPr id="381" name="Rectangle 13"/>
          <p:cNvGrpSpPr/>
          <p:nvPr/>
        </p:nvGrpSpPr>
        <p:grpSpPr>
          <a:xfrm>
            <a:off x="3214839" y="3167164"/>
            <a:ext cx="1568921" cy="471642"/>
            <a:chOff x="0" y="-1"/>
            <a:chExt cx="1568919" cy="471641"/>
          </a:xfrm>
        </p:grpSpPr>
        <p:sp>
          <p:nvSpPr>
            <p:cNvPr id="379"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80" name="AuditingTable"/>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AuditingTable</a:t>
              </a:r>
            </a:p>
          </p:txBody>
        </p:sp>
      </p:grpSp>
      <p:grpSp>
        <p:nvGrpSpPr>
          <p:cNvPr id="384" name="Rectangle 14"/>
          <p:cNvGrpSpPr/>
          <p:nvPr/>
        </p:nvGrpSpPr>
        <p:grpSpPr>
          <a:xfrm>
            <a:off x="450776" y="3167164"/>
            <a:ext cx="1568921" cy="471642"/>
            <a:chOff x="0" y="-1"/>
            <a:chExt cx="1568919" cy="471641"/>
          </a:xfrm>
        </p:grpSpPr>
        <p:sp>
          <p:nvSpPr>
            <p:cNvPr id="382"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83" name="Us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grpSp>
        <p:nvGrpSpPr>
          <p:cNvPr id="387" name="Rectangle 16"/>
          <p:cNvGrpSpPr/>
          <p:nvPr/>
        </p:nvGrpSpPr>
        <p:grpSpPr>
          <a:xfrm>
            <a:off x="3222861" y="4474597"/>
            <a:ext cx="1568920" cy="471642"/>
            <a:chOff x="0" y="-1"/>
            <a:chExt cx="1568919" cy="471641"/>
          </a:xfrm>
        </p:grpSpPr>
        <p:sp>
          <p:nvSpPr>
            <p:cNvPr id="385"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86" name="AuditingTable"/>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AuditingTable</a:t>
              </a:r>
            </a:p>
          </p:txBody>
        </p:sp>
      </p:grpSp>
      <p:grpSp>
        <p:nvGrpSpPr>
          <p:cNvPr id="390" name="Rectangle 17"/>
          <p:cNvGrpSpPr/>
          <p:nvPr/>
        </p:nvGrpSpPr>
        <p:grpSpPr>
          <a:xfrm>
            <a:off x="458797" y="4474597"/>
            <a:ext cx="1568921" cy="471642"/>
            <a:chOff x="0" y="-1"/>
            <a:chExt cx="1568919" cy="471641"/>
          </a:xfrm>
        </p:grpSpPr>
        <p:sp>
          <p:nvSpPr>
            <p:cNvPr id="388"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389" name="Us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User</a:t>
              </a:r>
            </a:p>
          </p:txBody>
        </p:sp>
      </p:grpSp>
      <p:sp>
        <p:nvSpPr>
          <p:cNvPr id="391" name="Straight Connector 18"/>
          <p:cNvSpPr/>
          <p:nvPr/>
        </p:nvSpPr>
        <p:spPr>
          <a:xfrm>
            <a:off x="2046695" y="4704067"/>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392" name="TextBox 20"/>
          <p:cNvSpPr txBox="1"/>
          <p:nvPr/>
        </p:nvSpPr>
        <p:spPr>
          <a:xfrm>
            <a:off x="2060680" y="4308305"/>
            <a:ext cx="22000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393" name="TextBox 20"/>
          <p:cNvSpPr txBox="1"/>
          <p:nvPr/>
        </p:nvSpPr>
        <p:spPr>
          <a:xfrm>
            <a:off x="2060680" y="4308305"/>
            <a:ext cx="22000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394" name="Straight Connector 15"/>
          <p:cNvSpPr/>
          <p:nvPr/>
        </p:nvSpPr>
        <p:spPr>
          <a:xfrm flipH="1">
            <a:off x="2008668" y="3433466"/>
            <a:ext cx="1195145" cy="1"/>
          </a:xfrm>
          <a:prstGeom prst="line">
            <a:avLst/>
          </a:prstGeom>
          <a:ln w="38100">
            <a:solidFill>
              <a:srgbClr val="00B050"/>
            </a:solidFill>
            <a:miter/>
            <a:headEnd type="triangle"/>
          </a:ln>
        </p:spPr>
        <p:txBody>
          <a:bodyPr lIns="45719" rIns="45719"/>
          <a:lstStyle/>
          <a:p>
            <a:pPr/>
          </a:p>
        </p:txBody>
      </p:sp>
      <p:sp>
        <p:nvSpPr>
          <p:cNvPr id="395" name="TextBox 19"/>
          <p:cNvSpPr txBox="1"/>
          <p:nvPr/>
        </p:nvSpPr>
        <p:spPr>
          <a:xfrm>
            <a:off x="2902634" y="3120121"/>
            <a:ext cx="220004"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354940" y="312077"/>
            <a:ext cx="8389940" cy="453098"/>
          </a:xfrm>
          <a:prstGeom prst="rect">
            <a:avLst/>
          </a:prstGeom>
        </p:spPr>
        <p:txBody>
          <a:bodyPr/>
          <a:lstStyle>
            <a:lvl1pPr defTabSz="630936">
              <a:defRPr sz="2944"/>
            </a:lvl1pPr>
          </a:lstStyle>
          <a:p>
            <a:pPr/>
            <a:r>
              <a:t>Relationship “generating” </a:t>
            </a:r>
          </a:p>
        </p:txBody>
      </p:sp>
      <p:sp>
        <p:nvSpPr>
          <p:cNvPr id="398" name="Content Placeholder 4"/>
          <p:cNvSpPr txBox="1"/>
          <p:nvPr>
            <p:ph type="body" sz="half" idx="1"/>
          </p:nvPr>
        </p:nvSpPr>
        <p:spPr>
          <a:xfrm>
            <a:off x="4932364" y="1016000"/>
            <a:ext cx="3816351" cy="5473700"/>
          </a:xfrm>
          <a:prstGeom prst="rect">
            <a:avLst/>
          </a:prstGeom>
        </p:spPr>
        <p:txBody>
          <a:bodyPr/>
          <a:lstStyle/>
          <a:p>
            <a:pPr>
              <a:defRPr sz="2000"/>
            </a:pPr>
          </a:p>
          <a:p>
            <a:pPr>
              <a:defRPr sz="2000"/>
            </a:pPr>
          </a:p>
          <a:p>
            <a:pPr>
              <a:defRPr sz="2000"/>
            </a:pPr>
            <a:r>
              <a:t>Order </a:t>
            </a:r>
            <a:r>
              <a:rPr>
                <a:latin typeface="Wingdings"/>
                <a:ea typeface="Wingdings"/>
                <a:cs typeface="Wingdings"/>
                <a:sym typeface="Wingdings"/>
              </a:rPr>
              <a:t></a:t>
            </a:r>
            <a:r>
              <a:t> ActivationSchedule </a:t>
            </a:r>
            <a:r>
              <a:rPr>
                <a:solidFill>
                  <a:srgbClr val="00B050"/>
                </a:solidFill>
              </a:rPr>
              <a:t>@OneToOne                               </a:t>
            </a:r>
            <a:r>
              <a:t>Not necessary, but mapped for      simplicity</a:t>
            </a:r>
          </a:p>
          <a:p>
            <a:pPr marL="0" indent="0">
              <a:buSzTx/>
              <a:buNone/>
              <a:defRPr sz="2000"/>
            </a:pPr>
          </a:p>
          <a:p>
            <a:pPr>
              <a:defRPr sz="2000"/>
            </a:pPr>
            <a:r>
              <a:t>ActivationSchedule </a:t>
            </a:r>
            <a:r>
              <a:rPr>
                <a:latin typeface="Wingdings"/>
                <a:ea typeface="Wingdings"/>
                <a:cs typeface="Wingdings"/>
                <a:sym typeface="Wingdings"/>
              </a:rPr>
              <a:t></a:t>
            </a:r>
            <a:r>
              <a:t> Order </a:t>
            </a:r>
            <a:r>
              <a:rPr>
                <a:solidFill>
                  <a:srgbClr val="00B050"/>
                </a:solidFill>
              </a:rPr>
              <a:t>@OneToOne </a:t>
            </a:r>
            <a:r>
              <a:t>(</a:t>
            </a:r>
            <a:r>
              <a:rPr u="sng"/>
              <a:t>owner</a:t>
            </a:r>
            <a:r>
              <a:t>,                  FK: id_order)</a:t>
            </a:r>
          </a:p>
        </p:txBody>
      </p:sp>
      <p:grpSp>
        <p:nvGrpSpPr>
          <p:cNvPr id="401" name="Rectangle 5"/>
          <p:cNvGrpSpPr/>
          <p:nvPr/>
        </p:nvGrpSpPr>
        <p:grpSpPr>
          <a:xfrm>
            <a:off x="3197195" y="1744228"/>
            <a:ext cx="1568921" cy="471641"/>
            <a:chOff x="0" y="0"/>
            <a:chExt cx="1568920" cy="471640"/>
          </a:xfrm>
        </p:grpSpPr>
        <p:sp>
          <p:nvSpPr>
            <p:cNvPr id="399"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00" name="activation_schedule"/>
            <p:cNvSpPr txBox="1"/>
            <p:nvPr/>
          </p:nvSpPr>
          <p:spPr>
            <a:xfrm>
              <a:off x="64769" y="106720"/>
              <a:ext cx="1439382" cy="25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300"/>
              </a:lvl1pPr>
            </a:lstStyle>
            <a:p>
              <a:pPr/>
              <a:r>
                <a:t>ActivationSchedule</a:t>
              </a:r>
            </a:p>
          </p:txBody>
        </p:sp>
      </p:grpSp>
      <p:grpSp>
        <p:nvGrpSpPr>
          <p:cNvPr id="404" name="Rectangle 6"/>
          <p:cNvGrpSpPr/>
          <p:nvPr/>
        </p:nvGrpSpPr>
        <p:grpSpPr>
          <a:xfrm>
            <a:off x="433134" y="1744228"/>
            <a:ext cx="1568919" cy="471641"/>
            <a:chOff x="0" y="0"/>
            <a:chExt cx="1568917" cy="471640"/>
          </a:xfrm>
        </p:grpSpPr>
        <p:sp>
          <p:nvSpPr>
            <p:cNvPr id="402"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03" name="orders"/>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05" name="Diamond 7"/>
          <p:cNvSpPr/>
          <p:nvPr/>
        </p:nvSpPr>
        <p:spPr>
          <a:xfrm rot="5400000">
            <a:off x="2433585"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406" name="Straight Connector 8"/>
          <p:cNvSpPr/>
          <p:nvPr/>
        </p:nvSpPr>
        <p:spPr>
          <a:xfrm flipH="1">
            <a:off x="2868402" y="1980048"/>
            <a:ext cx="328795" cy="2"/>
          </a:xfrm>
          <a:prstGeom prst="line">
            <a:avLst/>
          </a:prstGeom>
          <a:ln w="28575">
            <a:solidFill>
              <a:schemeClr val="accent1"/>
            </a:solidFill>
            <a:miter/>
          </a:ln>
        </p:spPr>
        <p:txBody>
          <a:bodyPr lIns="45719" rIns="45719"/>
          <a:lstStyle/>
          <a:p>
            <a:pPr/>
          </a:p>
        </p:txBody>
      </p:sp>
      <p:sp>
        <p:nvSpPr>
          <p:cNvPr id="407" name="Straight Connector 9"/>
          <p:cNvSpPr/>
          <p:nvPr/>
        </p:nvSpPr>
        <p:spPr>
          <a:xfrm flipH="1">
            <a:off x="2002052" y="1980050"/>
            <a:ext cx="420232" cy="2"/>
          </a:xfrm>
          <a:prstGeom prst="line">
            <a:avLst/>
          </a:prstGeom>
          <a:ln w="28575">
            <a:solidFill>
              <a:schemeClr val="accent1"/>
            </a:solidFill>
            <a:miter/>
          </a:ln>
        </p:spPr>
        <p:txBody>
          <a:bodyPr lIns="45719" rIns="45719"/>
          <a:lstStyle/>
          <a:p>
            <a:pPr/>
          </a:p>
        </p:txBody>
      </p:sp>
      <p:sp>
        <p:nvSpPr>
          <p:cNvPr id="408" name="TextBox 10"/>
          <p:cNvSpPr txBox="1"/>
          <p:nvPr/>
        </p:nvSpPr>
        <p:spPr>
          <a:xfrm>
            <a:off x="2822686" y="2105722"/>
            <a:ext cx="39703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a:t>
            </a:r>
          </a:p>
        </p:txBody>
      </p:sp>
      <p:sp>
        <p:nvSpPr>
          <p:cNvPr id="409" name="TextBox 11"/>
          <p:cNvSpPr txBox="1"/>
          <p:nvPr/>
        </p:nvSpPr>
        <p:spPr>
          <a:xfrm>
            <a:off x="2099100" y="2110613"/>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0:1</a:t>
            </a:r>
          </a:p>
        </p:txBody>
      </p:sp>
      <p:sp>
        <p:nvSpPr>
          <p:cNvPr id="410" name="TextBox 12"/>
          <p:cNvSpPr txBox="1"/>
          <p:nvPr/>
        </p:nvSpPr>
        <p:spPr>
          <a:xfrm>
            <a:off x="2098152" y="1382217"/>
            <a:ext cx="109656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generating</a:t>
            </a:r>
          </a:p>
        </p:txBody>
      </p:sp>
      <p:grpSp>
        <p:nvGrpSpPr>
          <p:cNvPr id="413" name="Rectangle 13"/>
          <p:cNvGrpSpPr/>
          <p:nvPr/>
        </p:nvGrpSpPr>
        <p:grpSpPr>
          <a:xfrm>
            <a:off x="3214841" y="3167164"/>
            <a:ext cx="1568920" cy="471642"/>
            <a:chOff x="0" y="-1"/>
            <a:chExt cx="1568919" cy="471641"/>
          </a:xfrm>
        </p:grpSpPr>
        <p:sp>
          <p:nvSpPr>
            <p:cNvPr id="411"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12" name="ActivationSchedule"/>
            <p:cNvSpPr txBox="1"/>
            <p:nvPr/>
          </p:nvSpPr>
          <p:spPr>
            <a:xfrm>
              <a:off x="64769" y="106718"/>
              <a:ext cx="1439382" cy="25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300"/>
              </a:lvl1pPr>
            </a:lstStyle>
            <a:p>
              <a:pPr/>
              <a:r>
                <a:t>ActivationSchedule</a:t>
              </a:r>
            </a:p>
          </p:txBody>
        </p:sp>
      </p:grpSp>
      <p:grpSp>
        <p:nvGrpSpPr>
          <p:cNvPr id="416" name="Rectangle 14"/>
          <p:cNvGrpSpPr/>
          <p:nvPr/>
        </p:nvGrpSpPr>
        <p:grpSpPr>
          <a:xfrm>
            <a:off x="450778" y="3167164"/>
            <a:ext cx="1568921" cy="471642"/>
            <a:chOff x="0" y="-1"/>
            <a:chExt cx="1568919" cy="471641"/>
          </a:xfrm>
        </p:grpSpPr>
        <p:sp>
          <p:nvSpPr>
            <p:cNvPr id="414"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15"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grpSp>
        <p:nvGrpSpPr>
          <p:cNvPr id="419" name="Rectangle 16"/>
          <p:cNvGrpSpPr/>
          <p:nvPr/>
        </p:nvGrpSpPr>
        <p:grpSpPr>
          <a:xfrm>
            <a:off x="3222862" y="4474597"/>
            <a:ext cx="1568921" cy="471642"/>
            <a:chOff x="0" y="-1"/>
            <a:chExt cx="1568919" cy="471641"/>
          </a:xfrm>
        </p:grpSpPr>
        <p:sp>
          <p:nvSpPr>
            <p:cNvPr id="41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18" name="ActivationSchedule"/>
            <p:cNvSpPr txBox="1"/>
            <p:nvPr/>
          </p:nvSpPr>
          <p:spPr>
            <a:xfrm>
              <a:off x="64769" y="106718"/>
              <a:ext cx="1439382" cy="258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300"/>
              </a:lvl1pPr>
            </a:lstStyle>
            <a:p>
              <a:pPr/>
              <a:r>
                <a:t>ActivationSchedule</a:t>
              </a:r>
            </a:p>
          </p:txBody>
        </p:sp>
      </p:grpSp>
      <p:grpSp>
        <p:nvGrpSpPr>
          <p:cNvPr id="422" name="Rectangle 17"/>
          <p:cNvGrpSpPr/>
          <p:nvPr/>
        </p:nvGrpSpPr>
        <p:grpSpPr>
          <a:xfrm>
            <a:off x="458799" y="4474597"/>
            <a:ext cx="1568921" cy="471642"/>
            <a:chOff x="0" y="-1"/>
            <a:chExt cx="1568919" cy="471641"/>
          </a:xfrm>
        </p:grpSpPr>
        <p:sp>
          <p:nvSpPr>
            <p:cNvPr id="420"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21"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23"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424" name="TextBox 20"/>
          <p:cNvSpPr txBox="1"/>
          <p:nvPr/>
        </p:nvSpPr>
        <p:spPr>
          <a:xfrm>
            <a:off x="2060681" y="4308305"/>
            <a:ext cx="22000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425" name="TextBox 20"/>
          <p:cNvSpPr txBox="1"/>
          <p:nvPr/>
        </p:nvSpPr>
        <p:spPr>
          <a:xfrm>
            <a:off x="2906191" y="3092095"/>
            <a:ext cx="22000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426" name="Straight Connector 15"/>
          <p:cNvSpPr/>
          <p:nvPr/>
        </p:nvSpPr>
        <p:spPr>
          <a:xfrm flipH="1">
            <a:off x="2008668" y="3433466"/>
            <a:ext cx="1195145" cy="1"/>
          </a:xfrm>
          <a:prstGeom prst="line">
            <a:avLst/>
          </a:prstGeom>
          <a:ln w="38100">
            <a:solidFill>
              <a:srgbClr val="00B050"/>
            </a:solidFill>
            <a:miter/>
            <a:headEnd type="triangle"/>
          </a:ln>
        </p:spPr>
        <p:txBody>
          <a:bodyPr lIns="45719" rIns="45719"/>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1"/>
          <p:cNvSpPr txBox="1"/>
          <p:nvPr>
            <p:ph type="title"/>
          </p:nvPr>
        </p:nvSpPr>
        <p:spPr>
          <a:xfrm>
            <a:off x="358774" y="303294"/>
            <a:ext cx="8389940" cy="471642"/>
          </a:xfrm>
          <a:prstGeom prst="rect">
            <a:avLst/>
          </a:prstGeom>
        </p:spPr>
        <p:txBody>
          <a:bodyPr/>
          <a:lstStyle>
            <a:lvl1pPr defTabSz="637794">
              <a:defRPr sz="2976"/>
            </a:lvl1pPr>
          </a:lstStyle>
          <a:p>
            <a:pPr/>
            <a:r>
              <a:t>Relationship “choosing” </a:t>
            </a:r>
          </a:p>
        </p:txBody>
      </p:sp>
      <p:sp>
        <p:nvSpPr>
          <p:cNvPr id="429" name="Content Placeholder 4"/>
          <p:cNvSpPr txBox="1"/>
          <p:nvPr>
            <p:ph type="body" sz="half" idx="1"/>
          </p:nvPr>
        </p:nvSpPr>
        <p:spPr>
          <a:xfrm>
            <a:off x="4932364" y="1016000"/>
            <a:ext cx="3816351" cy="5473700"/>
          </a:xfrm>
          <a:prstGeom prst="rect">
            <a:avLst/>
          </a:prstGeom>
        </p:spPr>
        <p:txBody>
          <a:bodyPr/>
          <a:lstStyle/>
          <a:p>
            <a:pPr>
              <a:defRPr sz="2000"/>
            </a:pPr>
          </a:p>
          <a:p>
            <a:pPr>
              <a:defRPr sz="2000"/>
            </a:pPr>
          </a:p>
          <a:p>
            <a:pPr>
              <a:defRPr sz="2000"/>
            </a:pPr>
            <a:r>
              <a:t>Order </a:t>
            </a:r>
            <a:r>
              <a:rPr>
                <a:latin typeface="Wingdings"/>
                <a:ea typeface="Wingdings"/>
                <a:cs typeface="Wingdings"/>
                <a:sym typeface="Wingdings"/>
              </a:rPr>
              <a:t></a:t>
            </a:r>
            <a:r>
              <a:t> ServicePackage </a:t>
            </a:r>
            <a:r>
              <a:rPr>
                <a:solidFill>
                  <a:srgbClr val="00B050"/>
                </a:solidFill>
              </a:rPr>
              <a:t>@ManyToOne </a:t>
            </a:r>
            <a:r>
              <a:t>(</a:t>
            </a:r>
            <a:r>
              <a:rPr u="sng"/>
              <a:t>owner</a:t>
            </a:r>
            <a:r>
              <a:t>,               FK: id_servicepackage)                  Used to retrieve the service package associated with an order</a:t>
            </a:r>
          </a:p>
          <a:p>
            <a:pPr marL="0" indent="0">
              <a:buSzTx/>
              <a:buNone/>
              <a:defRPr sz="2000"/>
            </a:pPr>
          </a:p>
          <a:p>
            <a:pPr>
              <a:defRPr sz="2000"/>
            </a:pPr>
            <a:r>
              <a:t>ServicePackage </a:t>
            </a:r>
            <a:r>
              <a:rPr>
                <a:latin typeface="Wingdings"/>
                <a:ea typeface="Wingdings"/>
                <a:cs typeface="Wingdings"/>
                <a:sym typeface="Wingdings"/>
              </a:rPr>
              <a:t></a:t>
            </a:r>
            <a:r>
              <a:t> Order </a:t>
            </a:r>
            <a:r>
              <a:rPr>
                <a:solidFill>
                  <a:srgbClr val="00B050"/>
                </a:solidFill>
              </a:rPr>
              <a:t>@OneToMany                               </a:t>
            </a:r>
            <a:r>
              <a:t>Not necessary, but mapped for      simplicity</a:t>
            </a:r>
          </a:p>
        </p:txBody>
      </p:sp>
      <p:grpSp>
        <p:nvGrpSpPr>
          <p:cNvPr id="432" name="Rectangle 5"/>
          <p:cNvGrpSpPr/>
          <p:nvPr/>
        </p:nvGrpSpPr>
        <p:grpSpPr>
          <a:xfrm>
            <a:off x="3199418" y="1744228"/>
            <a:ext cx="1568921" cy="471641"/>
            <a:chOff x="0" y="0"/>
            <a:chExt cx="1568920" cy="471640"/>
          </a:xfrm>
        </p:grpSpPr>
        <p:sp>
          <p:nvSpPr>
            <p:cNvPr id="430"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31" name="service_package"/>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 </a:t>
              </a:r>
            </a:p>
          </p:txBody>
        </p:sp>
      </p:grpSp>
      <p:grpSp>
        <p:nvGrpSpPr>
          <p:cNvPr id="435" name="Rectangle 6"/>
          <p:cNvGrpSpPr/>
          <p:nvPr/>
        </p:nvGrpSpPr>
        <p:grpSpPr>
          <a:xfrm>
            <a:off x="435356" y="1744228"/>
            <a:ext cx="1568919" cy="471641"/>
            <a:chOff x="0" y="0"/>
            <a:chExt cx="1568917" cy="471640"/>
          </a:xfrm>
        </p:grpSpPr>
        <p:sp>
          <p:nvSpPr>
            <p:cNvPr id="433"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34" name="orders"/>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36" name="Diamond 7"/>
          <p:cNvSpPr/>
          <p:nvPr/>
        </p:nvSpPr>
        <p:spPr>
          <a:xfrm rot="5400000">
            <a:off x="2435807"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437" name="Straight Connector 8"/>
          <p:cNvSpPr/>
          <p:nvPr/>
        </p:nvSpPr>
        <p:spPr>
          <a:xfrm flipH="1">
            <a:off x="2870624" y="1980048"/>
            <a:ext cx="328795" cy="2"/>
          </a:xfrm>
          <a:prstGeom prst="line">
            <a:avLst/>
          </a:prstGeom>
          <a:ln w="28575">
            <a:solidFill>
              <a:schemeClr val="accent1"/>
            </a:solidFill>
            <a:miter/>
          </a:ln>
        </p:spPr>
        <p:txBody>
          <a:bodyPr lIns="45719" rIns="45719"/>
          <a:lstStyle/>
          <a:p>
            <a:pPr/>
          </a:p>
        </p:txBody>
      </p:sp>
      <p:sp>
        <p:nvSpPr>
          <p:cNvPr id="438" name="Straight Connector 9"/>
          <p:cNvSpPr/>
          <p:nvPr/>
        </p:nvSpPr>
        <p:spPr>
          <a:xfrm flipH="1">
            <a:off x="2004274" y="1980050"/>
            <a:ext cx="420232" cy="2"/>
          </a:xfrm>
          <a:prstGeom prst="line">
            <a:avLst/>
          </a:prstGeom>
          <a:ln w="28575">
            <a:solidFill>
              <a:schemeClr val="accent1"/>
            </a:solidFill>
            <a:miter/>
          </a:ln>
        </p:spPr>
        <p:txBody>
          <a:bodyPr lIns="45719" rIns="45719"/>
          <a:lstStyle/>
          <a:p>
            <a:pPr/>
          </a:p>
        </p:txBody>
      </p:sp>
      <p:sp>
        <p:nvSpPr>
          <p:cNvPr id="439" name="TextBox 10"/>
          <p:cNvSpPr txBox="1"/>
          <p:nvPr/>
        </p:nvSpPr>
        <p:spPr>
          <a:xfrm>
            <a:off x="2727157"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440" name="TextBox 11"/>
          <p:cNvSpPr txBox="1"/>
          <p:nvPr/>
        </p:nvSpPr>
        <p:spPr>
          <a:xfrm>
            <a:off x="2101323" y="2110613"/>
            <a:ext cx="39703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a:t>
            </a:r>
          </a:p>
        </p:txBody>
      </p:sp>
      <p:sp>
        <p:nvSpPr>
          <p:cNvPr id="441" name="TextBox 12"/>
          <p:cNvSpPr txBox="1"/>
          <p:nvPr/>
        </p:nvSpPr>
        <p:spPr>
          <a:xfrm>
            <a:off x="2165155" y="1398001"/>
            <a:ext cx="931586"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choosing</a:t>
            </a:r>
          </a:p>
        </p:txBody>
      </p:sp>
      <p:grpSp>
        <p:nvGrpSpPr>
          <p:cNvPr id="444" name="Rectangle 13"/>
          <p:cNvGrpSpPr/>
          <p:nvPr/>
        </p:nvGrpSpPr>
        <p:grpSpPr>
          <a:xfrm>
            <a:off x="3217063" y="3167164"/>
            <a:ext cx="1568920" cy="471642"/>
            <a:chOff x="0" y="-1"/>
            <a:chExt cx="1568919" cy="471641"/>
          </a:xfrm>
        </p:grpSpPr>
        <p:sp>
          <p:nvSpPr>
            <p:cNvPr id="442"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43" name="ServicePackage"/>
            <p:cNvSpPr txBox="1"/>
            <p:nvPr/>
          </p:nvSpPr>
          <p:spPr>
            <a:xfrm>
              <a:off x="64769" y="85522"/>
              <a:ext cx="1439382" cy="300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vl1pPr>
            </a:lstStyle>
            <a:p>
              <a:pPr/>
              <a:r>
                <a:t>ServicePackage</a:t>
              </a:r>
            </a:p>
          </p:txBody>
        </p:sp>
      </p:grpSp>
      <p:grpSp>
        <p:nvGrpSpPr>
          <p:cNvPr id="447" name="Rectangle 14"/>
          <p:cNvGrpSpPr/>
          <p:nvPr/>
        </p:nvGrpSpPr>
        <p:grpSpPr>
          <a:xfrm>
            <a:off x="453000" y="3167164"/>
            <a:ext cx="1568921" cy="471642"/>
            <a:chOff x="0" y="-1"/>
            <a:chExt cx="1568919" cy="471641"/>
          </a:xfrm>
        </p:grpSpPr>
        <p:sp>
          <p:nvSpPr>
            <p:cNvPr id="445"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46"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48" name="Straight Connector 15"/>
          <p:cNvSpPr/>
          <p:nvPr/>
        </p:nvSpPr>
        <p:spPr>
          <a:xfrm>
            <a:off x="2040897"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451" name="Rectangle 16"/>
          <p:cNvGrpSpPr/>
          <p:nvPr/>
        </p:nvGrpSpPr>
        <p:grpSpPr>
          <a:xfrm>
            <a:off x="3225084" y="4474597"/>
            <a:ext cx="1568920" cy="471642"/>
            <a:chOff x="0" y="-1"/>
            <a:chExt cx="1568919" cy="471641"/>
          </a:xfrm>
        </p:grpSpPr>
        <p:sp>
          <p:nvSpPr>
            <p:cNvPr id="449"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50" name="ServicePackage"/>
            <p:cNvSpPr txBox="1"/>
            <p:nvPr/>
          </p:nvSpPr>
          <p:spPr>
            <a:xfrm>
              <a:off x="64769" y="85522"/>
              <a:ext cx="1439382" cy="300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vl1pPr>
            </a:lstStyle>
            <a:p>
              <a:pPr/>
              <a:r>
                <a:t>ServicePackage</a:t>
              </a:r>
            </a:p>
          </p:txBody>
        </p:sp>
      </p:grpSp>
      <p:grpSp>
        <p:nvGrpSpPr>
          <p:cNvPr id="454" name="Rectangle 17"/>
          <p:cNvGrpSpPr/>
          <p:nvPr/>
        </p:nvGrpSpPr>
        <p:grpSpPr>
          <a:xfrm>
            <a:off x="461021" y="4474597"/>
            <a:ext cx="1568921" cy="471642"/>
            <a:chOff x="0" y="-1"/>
            <a:chExt cx="1568919" cy="471641"/>
          </a:xfrm>
        </p:grpSpPr>
        <p:sp>
          <p:nvSpPr>
            <p:cNvPr id="452"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53"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55" name="TextBox 19"/>
          <p:cNvSpPr txBox="1"/>
          <p:nvPr/>
        </p:nvSpPr>
        <p:spPr>
          <a:xfrm>
            <a:off x="2948433" y="3071877"/>
            <a:ext cx="22000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456"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457" name="TextBox 19"/>
          <p:cNvSpPr txBox="1"/>
          <p:nvPr/>
        </p:nvSpPr>
        <p:spPr>
          <a:xfrm>
            <a:off x="2129198" y="4366777"/>
            <a:ext cx="21799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itle 1"/>
          <p:cNvSpPr txBox="1"/>
          <p:nvPr>
            <p:ph type="title"/>
          </p:nvPr>
        </p:nvSpPr>
        <p:spPr>
          <a:xfrm>
            <a:off x="358774" y="313304"/>
            <a:ext cx="8389940" cy="451871"/>
          </a:xfrm>
          <a:prstGeom prst="rect">
            <a:avLst/>
          </a:prstGeom>
        </p:spPr>
        <p:txBody>
          <a:bodyPr/>
          <a:lstStyle>
            <a:lvl1pPr defTabSz="630936">
              <a:defRPr sz="2944"/>
            </a:lvl1pPr>
          </a:lstStyle>
          <a:p>
            <a:pPr/>
            <a:r>
              <a:t>Relationship “selecting” </a:t>
            </a:r>
          </a:p>
        </p:txBody>
      </p:sp>
      <p:sp>
        <p:nvSpPr>
          <p:cNvPr id="460" name="Content Placeholder 4"/>
          <p:cNvSpPr txBox="1"/>
          <p:nvPr>
            <p:ph type="body" sz="half" idx="1"/>
          </p:nvPr>
        </p:nvSpPr>
        <p:spPr>
          <a:xfrm>
            <a:off x="4938592" y="1016000"/>
            <a:ext cx="3810121" cy="5473700"/>
          </a:xfrm>
          <a:prstGeom prst="rect">
            <a:avLst/>
          </a:prstGeom>
        </p:spPr>
        <p:txBody>
          <a:bodyPr/>
          <a:lstStyle/>
          <a:p>
            <a:pPr>
              <a:defRPr sz="2000"/>
            </a:pPr>
          </a:p>
          <a:p>
            <a:pPr>
              <a:defRPr sz="2000"/>
            </a:pPr>
          </a:p>
          <a:p>
            <a:pPr>
              <a:defRPr sz="2000"/>
            </a:pPr>
            <a:r>
              <a:t>Order </a:t>
            </a:r>
            <a:r>
              <a:rPr>
                <a:latin typeface="Wingdings"/>
                <a:ea typeface="Wingdings"/>
                <a:cs typeface="Wingdings"/>
                <a:sym typeface="Wingdings"/>
              </a:rPr>
              <a:t></a:t>
            </a:r>
            <a:r>
              <a:t> ValidityPeriod </a:t>
            </a:r>
            <a:r>
              <a:rPr>
                <a:solidFill>
                  <a:srgbClr val="00B050"/>
                </a:solidFill>
              </a:rPr>
              <a:t>@ManyToOne </a:t>
            </a:r>
            <a:r>
              <a:t>(</a:t>
            </a:r>
            <a:r>
              <a:rPr u="sng"/>
              <a:t>owner</a:t>
            </a:r>
            <a:r>
              <a:t>,               FK: id_validityperiod)             Used to retrieve the validity period associated with an order</a:t>
            </a:r>
          </a:p>
          <a:p>
            <a:pPr marL="0" indent="0">
              <a:buSzTx/>
              <a:buNone/>
              <a:defRPr sz="2000"/>
            </a:pPr>
          </a:p>
          <a:p>
            <a:pPr>
              <a:defRPr sz="2000"/>
            </a:pPr>
            <a:r>
              <a:t>ValidityPeriod </a:t>
            </a:r>
            <a:r>
              <a:rPr>
                <a:latin typeface="Wingdings"/>
                <a:ea typeface="Wingdings"/>
                <a:cs typeface="Wingdings"/>
                <a:sym typeface="Wingdings"/>
              </a:rPr>
              <a:t></a:t>
            </a:r>
            <a:r>
              <a:t> Order </a:t>
            </a:r>
            <a:r>
              <a:rPr>
                <a:solidFill>
                  <a:srgbClr val="00B050"/>
                </a:solidFill>
              </a:rPr>
              <a:t>@OneToMany                               </a:t>
            </a:r>
            <a:r>
              <a:t>Not necessary, but mapped for      simplicity</a:t>
            </a:r>
          </a:p>
        </p:txBody>
      </p:sp>
      <p:grpSp>
        <p:nvGrpSpPr>
          <p:cNvPr id="463" name="Rectangle 5"/>
          <p:cNvGrpSpPr/>
          <p:nvPr/>
        </p:nvGrpSpPr>
        <p:grpSpPr>
          <a:xfrm>
            <a:off x="3199416" y="1744228"/>
            <a:ext cx="1568921" cy="471641"/>
            <a:chOff x="0" y="0"/>
            <a:chExt cx="1568920" cy="471640"/>
          </a:xfrm>
        </p:grpSpPr>
        <p:sp>
          <p:nvSpPr>
            <p:cNvPr id="461"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62" name="validity_period"/>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ValidityPeriod </a:t>
              </a:r>
            </a:p>
          </p:txBody>
        </p:sp>
      </p:grpSp>
      <p:grpSp>
        <p:nvGrpSpPr>
          <p:cNvPr id="466" name="Rectangle 6"/>
          <p:cNvGrpSpPr/>
          <p:nvPr/>
        </p:nvGrpSpPr>
        <p:grpSpPr>
          <a:xfrm>
            <a:off x="435355" y="1744228"/>
            <a:ext cx="1568919" cy="471641"/>
            <a:chOff x="0" y="0"/>
            <a:chExt cx="1568917" cy="471640"/>
          </a:xfrm>
        </p:grpSpPr>
        <p:sp>
          <p:nvSpPr>
            <p:cNvPr id="464"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65" name="orders"/>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67" name="Diamond 7"/>
          <p:cNvSpPr/>
          <p:nvPr/>
        </p:nvSpPr>
        <p:spPr>
          <a:xfrm rot="5400000">
            <a:off x="2435806"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468" name="Straight Connector 8"/>
          <p:cNvSpPr/>
          <p:nvPr/>
        </p:nvSpPr>
        <p:spPr>
          <a:xfrm flipH="1">
            <a:off x="2870623" y="1980048"/>
            <a:ext cx="328795" cy="2"/>
          </a:xfrm>
          <a:prstGeom prst="line">
            <a:avLst/>
          </a:prstGeom>
          <a:ln w="28575">
            <a:solidFill>
              <a:schemeClr val="accent1"/>
            </a:solidFill>
            <a:miter/>
          </a:ln>
        </p:spPr>
        <p:txBody>
          <a:bodyPr lIns="45719" rIns="45719"/>
          <a:lstStyle/>
          <a:p>
            <a:pPr/>
          </a:p>
        </p:txBody>
      </p:sp>
      <p:sp>
        <p:nvSpPr>
          <p:cNvPr id="469" name="Straight Connector 9"/>
          <p:cNvSpPr/>
          <p:nvPr/>
        </p:nvSpPr>
        <p:spPr>
          <a:xfrm flipH="1">
            <a:off x="2004273" y="1980050"/>
            <a:ext cx="420232" cy="2"/>
          </a:xfrm>
          <a:prstGeom prst="line">
            <a:avLst/>
          </a:prstGeom>
          <a:ln w="28575">
            <a:solidFill>
              <a:schemeClr val="accent1"/>
            </a:solidFill>
            <a:miter/>
          </a:ln>
        </p:spPr>
        <p:txBody>
          <a:bodyPr lIns="45719" rIns="45719"/>
          <a:lstStyle/>
          <a:p>
            <a:pPr/>
          </a:p>
        </p:txBody>
      </p:sp>
      <p:sp>
        <p:nvSpPr>
          <p:cNvPr id="470" name="TextBox 10"/>
          <p:cNvSpPr txBox="1"/>
          <p:nvPr/>
        </p:nvSpPr>
        <p:spPr>
          <a:xfrm>
            <a:off x="2727156"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471" name="TextBox 11"/>
          <p:cNvSpPr txBox="1"/>
          <p:nvPr/>
        </p:nvSpPr>
        <p:spPr>
          <a:xfrm>
            <a:off x="2101321" y="2110613"/>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1:1</a:t>
            </a:r>
          </a:p>
        </p:txBody>
      </p:sp>
      <p:sp>
        <p:nvSpPr>
          <p:cNvPr id="472" name="TextBox 12"/>
          <p:cNvSpPr txBox="1"/>
          <p:nvPr/>
        </p:nvSpPr>
        <p:spPr>
          <a:xfrm>
            <a:off x="2181933" y="1389612"/>
            <a:ext cx="926898"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selecting</a:t>
            </a:r>
          </a:p>
        </p:txBody>
      </p:sp>
      <p:grpSp>
        <p:nvGrpSpPr>
          <p:cNvPr id="475" name="Rectangle 13"/>
          <p:cNvGrpSpPr/>
          <p:nvPr/>
        </p:nvGrpSpPr>
        <p:grpSpPr>
          <a:xfrm>
            <a:off x="3217062" y="3167164"/>
            <a:ext cx="1568920" cy="471642"/>
            <a:chOff x="0" y="-1"/>
            <a:chExt cx="1568919" cy="471641"/>
          </a:xfrm>
        </p:grpSpPr>
        <p:sp>
          <p:nvSpPr>
            <p:cNvPr id="473"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74" name="ValidityPeriod"/>
            <p:cNvSpPr txBox="1"/>
            <p:nvPr/>
          </p:nvSpPr>
          <p:spPr>
            <a:xfrm>
              <a:off x="64769" y="85522"/>
              <a:ext cx="1439382" cy="300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vl1pPr>
            </a:lstStyle>
            <a:p>
              <a:pPr/>
              <a:r>
                <a:t>ValidityPeriod</a:t>
              </a:r>
            </a:p>
          </p:txBody>
        </p:sp>
      </p:grpSp>
      <p:grpSp>
        <p:nvGrpSpPr>
          <p:cNvPr id="478" name="Rectangle 14"/>
          <p:cNvGrpSpPr/>
          <p:nvPr/>
        </p:nvGrpSpPr>
        <p:grpSpPr>
          <a:xfrm>
            <a:off x="452999" y="3167164"/>
            <a:ext cx="1568921" cy="471642"/>
            <a:chOff x="0" y="-1"/>
            <a:chExt cx="1568919" cy="471641"/>
          </a:xfrm>
        </p:grpSpPr>
        <p:sp>
          <p:nvSpPr>
            <p:cNvPr id="476"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77"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79" name="Straight Connector 15"/>
          <p:cNvSpPr/>
          <p:nvPr/>
        </p:nvSpPr>
        <p:spPr>
          <a:xfrm>
            <a:off x="2040896"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482" name="Rectangle 16"/>
          <p:cNvGrpSpPr/>
          <p:nvPr/>
        </p:nvGrpSpPr>
        <p:grpSpPr>
          <a:xfrm>
            <a:off x="3225083" y="4474597"/>
            <a:ext cx="1568921" cy="471642"/>
            <a:chOff x="0" y="-1"/>
            <a:chExt cx="1568919" cy="471641"/>
          </a:xfrm>
        </p:grpSpPr>
        <p:sp>
          <p:nvSpPr>
            <p:cNvPr id="480"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81" name="ValidityPeriod"/>
            <p:cNvSpPr txBox="1"/>
            <p:nvPr/>
          </p:nvSpPr>
          <p:spPr>
            <a:xfrm>
              <a:off x="64769" y="85522"/>
              <a:ext cx="1439382" cy="300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vl1pPr>
            </a:lstStyle>
            <a:p>
              <a:pPr/>
              <a:r>
                <a:t>ValidityPeriod</a:t>
              </a:r>
            </a:p>
          </p:txBody>
        </p:sp>
      </p:grpSp>
      <p:grpSp>
        <p:nvGrpSpPr>
          <p:cNvPr id="485" name="Rectangle 17"/>
          <p:cNvGrpSpPr/>
          <p:nvPr/>
        </p:nvGrpSpPr>
        <p:grpSpPr>
          <a:xfrm>
            <a:off x="461020" y="4474597"/>
            <a:ext cx="1568921" cy="471642"/>
            <a:chOff x="0" y="-1"/>
            <a:chExt cx="1568919" cy="471641"/>
          </a:xfrm>
        </p:grpSpPr>
        <p:sp>
          <p:nvSpPr>
            <p:cNvPr id="483"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484"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86" name="TextBox 19"/>
          <p:cNvSpPr txBox="1"/>
          <p:nvPr/>
        </p:nvSpPr>
        <p:spPr>
          <a:xfrm>
            <a:off x="2948432" y="3071877"/>
            <a:ext cx="220001"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487"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488" name="TextBox 19"/>
          <p:cNvSpPr txBox="1"/>
          <p:nvPr/>
        </p:nvSpPr>
        <p:spPr>
          <a:xfrm>
            <a:off x="2129198" y="4366777"/>
            <a:ext cx="21799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itle 1"/>
          <p:cNvSpPr txBox="1"/>
          <p:nvPr>
            <p:ph type="title"/>
          </p:nvPr>
        </p:nvSpPr>
        <p:spPr>
          <a:xfrm>
            <a:off x="358774" y="296863"/>
            <a:ext cx="8389940" cy="468314"/>
          </a:xfrm>
          <a:prstGeom prst="rect">
            <a:avLst/>
          </a:prstGeom>
        </p:spPr>
        <p:txBody>
          <a:bodyPr/>
          <a:lstStyle>
            <a:lvl1pPr defTabSz="637794">
              <a:defRPr sz="2976"/>
            </a:lvl1pPr>
          </a:lstStyle>
          <a:p>
            <a:pPr/>
            <a:r>
              <a:t>Specifications</a:t>
            </a:r>
          </a:p>
        </p:txBody>
      </p:sp>
      <p:sp>
        <p:nvSpPr>
          <p:cNvPr id="119" name="Content Placeholder 2"/>
          <p:cNvSpPr txBox="1"/>
          <p:nvPr>
            <p:ph type="body" idx="1"/>
          </p:nvPr>
        </p:nvSpPr>
        <p:spPr>
          <a:xfrm>
            <a:off x="358774" y="890165"/>
            <a:ext cx="8389940" cy="5599536"/>
          </a:xfrm>
          <a:prstGeom prst="rect">
            <a:avLst/>
          </a:prstGeom>
        </p:spPr>
        <p:txBody>
          <a:bodyPr/>
          <a:lstStyle/>
          <a:p>
            <a:pPr marL="0" indent="0" defTabSz="411479">
              <a:lnSpc>
                <a:spcPct val="72000"/>
              </a:lnSpc>
              <a:spcBef>
                <a:spcPts val="400"/>
              </a:spcBef>
              <a:buSzTx/>
              <a:buNone/>
              <a:defRPr b="1" sz="700"/>
            </a:pPr>
            <a:r>
              <a:t>CONSUMER APPLICATION </a:t>
            </a:r>
            <a:endParaRPr sz="400"/>
          </a:p>
          <a:p>
            <a:pPr marL="0" indent="0" defTabSz="411479">
              <a:lnSpc>
                <a:spcPct val="72000"/>
              </a:lnSpc>
              <a:spcBef>
                <a:spcPts val="400"/>
              </a:spcBef>
              <a:buSzTx/>
              <a:buNone/>
              <a:defRPr b="1" sz="1100"/>
            </a:pPr>
          </a:p>
          <a:p>
            <a:pPr marL="0" indent="0" defTabSz="411479">
              <a:lnSpc>
                <a:spcPct val="96000"/>
              </a:lnSpc>
              <a:spcBef>
                <a:spcPts val="400"/>
              </a:spcBef>
              <a:buSzTx/>
              <a:buNone/>
              <a:defRPr sz="700"/>
            </a:pPr>
            <a:r>
              <a:t>The consumer application has a public Landing page with a form for login and a form for registration. Registration requires a username, a password and an email. Login leads to the Home page of the consumer application. Registration leads back to the landing page where the user can log in. </a:t>
            </a:r>
            <a:endParaRPr sz="400"/>
          </a:p>
          <a:p>
            <a:pPr marL="0" indent="0" defTabSz="411479">
              <a:lnSpc>
                <a:spcPct val="96000"/>
              </a:lnSpc>
              <a:spcBef>
                <a:spcPts val="400"/>
              </a:spcBef>
              <a:buSzTx/>
              <a:buNone/>
              <a:defRPr sz="700"/>
            </a:pPr>
            <a:r>
              <a:t>The user can log in before browsing the application or browse it without logging in. If the user has logged in, his/her username appears in the top right corner of all the application pages. </a:t>
            </a:r>
            <a:endParaRPr sz="400"/>
          </a:p>
          <a:p>
            <a:pPr marL="0" indent="0" defTabSz="411479">
              <a:lnSpc>
                <a:spcPct val="96000"/>
              </a:lnSpc>
              <a:spcBef>
                <a:spcPts val="400"/>
              </a:spcBef>
              <a:buSzTx/>
              <a:buNone/>
              <a:defRPr sz="700"/>
            </a:pPr>
            <a:r>
              <a:t>The Home page of the consumer application displays the service packages offered by the telco company. </a:t>
            </a:r>
            <a:endParaRPr sz="400"/>
          </a:p>
          <a:p>
            <a:pPr marL="0" indent="0" defTabSz="411479">
              <a:lnSpc>
                <a:spcPct val="96000"/>
              </a:lnSpc>
              <a:spcBef>
                <a:spcPts val="400"/>
              </a:spcBef>
              <a:buSzTx/>
              <a:buNone/>
              <a:defRPr sz="700"/>
            </a:pPr>
            <a:r>
              <a:t>A service package has an ID and a name (e.g., “Basic”, “Family”, “Business”, “All Inclusive”, etc). It comprises one or more services. Services are of four types: fixed phone, mobile phone, fixed internet, and mobile internet. The mobile phone service specifies the number of minutes and SMSs included in the package plus the fee for extra minutes and the fee for extra SMSs. The fixed phone service has no specific configuration parameters. The mobile and fixed internet services specify the number of Gigabytes included in the package and the fee for extra Gigabytes. A service package must be associated with one validity period. A validity period specifies the number of months (12, 24, or 36). Each validity period has a different monthly fee (e.g., 20€/month for 12 months, 18€/month for 24 months, and 15€ /month for 36 months). A package may be associated with one or more optional products (e.g., an SMS news feed, an internet TV channel, etc.). The validity period of an optional product is the same as the validity period that the user has chosen for the service package. An optional product has a name and a monthly fee independent of the validity period duration. The same optional product can be offered in different service packages. </a:t>
            </a:r>
            <a:endParaRPr sz="400"/>
          </a:p>
          <a:p>
            <a:pPr marL="0" indent="0" defTabSz="411479">
              <a:lnSpc>
                <a:spcPct val="96000"/>
              </a:lnSpc>
              <a:spcBef>
                <a:spcPts val="400"/>
              </a:spcBef>
              <a:buSzTx/>
              <a:buNone/>
              <a:defRPr sz="700"/>
            </a:pPr>
            <a:r>
              <a:t>From the Home page, the user can access a Buy Service page for purchasing a service package and thus creating a service subscription. The Buy Service page contains a form for purchasing a service package. The form allows the user to select one package from the list of available ones and choose the validity period duration and the optional products to buy together with the chosen service. The form also allows the user to select the start date of his/her subscription. After choosing the service packages, the validity period and (0 or more) optional products, the user can press a CONFIRM button. The application displays a CONFIRMATION page that summarizes the details of the chosen service package, the validity period, the optional products and the total price to be pre-paid: (monthly fee of service package * number of months) + (sum of monthly fees of options * number of months). </a:t>
            </a:r>
            <a:endParaRPr sz="400"/>
          </a:p>
          <a:p>
            <a:pPr marL="0" indent="0" defTabSz="411479">
              <a:lnSpc>
                <a:spcPct val="96000"/>
              </a:lnSpc>
              <a:spcBef>
                <a:spcPts val="400"/>
              </a:spcBef>
              <a:buSzTx/>
              <a:buNone/>
              <a:defRPr sz="700"/>
            </a:pPr>
            <a:r>
              <a:t>If the user has already logged in, the CONFIRMATION page displays a BUY button. If the user has not logged in, the CONFIRMATION page displays a link to the login page and a link to the REGISTRATION page. After either logging in or registering and immediately logging in, the CONFIRMATION page is redisplayed with all the confirmed details and the BUY button. </a:t>
            </a:r>
            <a:endParaRPr sz="400"/>
          </a:p>
          <a:p>
            <a:pPr marL="0" indent="0" defTabSz="411479">
              <a:lnSpc>
                <a:spcPct val="96000"/>
              </a:lnSpc>
              <a:spcBef>
                <a:spcPts val="400"/>
              </a:spcBef>
              <a:buSzTx/>
              <a:buNone/>
              <a:defRPr sz="700"/>
            </a:pPr>
            <a:r>
              <a:t>When the user presses the BUY button, an order is created. The order has an ID and a date and hour of creation. It is associated with the user and with the service package, its validity period and the chosen optional products. It also contains the total value (as in the CONFIRMATION page) and the start date of the subscription. After creating the order, the application bills the customer by calling an external service. If the external service accepts the billing, the order is marked as valid and a service activation schedule is created for the user. A service activation schedule is a record of the services and optional products to activate for the user with their date of activation and date of deactivation. </a:t>
            </a:r>
            <a:endParaRPr sz="400"/>
          </a:p>
          <a:p>
            <a:pPr marL="0" indent="0" defTabSz="411479">
              <a:lnSpc>
                <a:spcPct val="96000"/>
              </a:lnSpc>
              <a:spcBef>
                <a:spcPts val="400"/>
              </a:spcBef>
              <a:buSzTx/>
              <a:buNone/>
              <a:defRPr sz="700"/>
            </a:pPr>
            <a:r>
              <a:t>If the external service rejects the billing, the order is put in the rejected status and the user is flagged as insolvent. When an insolvent user logs in, the home page also contains the list of rejected orders. The user can select one of such orders, access the CONFIRMATION page, press the BUY button and attempt the payment again. When the same user causes three failed payments, an alert is created in a dedicated auditing table, with the user Id, username, email, and the amount, date and time of the last rejection. </a:t>
            </a:r>
            <a:endParaRPr sz="400"/>
          </a:p>
          <a:p>
            <a:pPr marL="0" indent="0" defTabSz="411479">
              <a:lnSpc>
                <a:spcPct val="72000"/>
              </a:lnSpc>
              <a:spcBef>
                <a:spcPts val="400"/>
              </a:spcBef>
              <a:buSzTx/>
              <a:buNone/>
              <a:defRPr sz="1100"/>
            </a:pPr>
          </a:p>
          <a:p>
            <a:pPr marL="0" indent="0" defTabSz="411479">
              <a:lnSpc>
                <a:spcPct val="72000"/>
              </a:lnSpc>
              <a:spcBef>
                <a:spcPts val="400"/>
              </a:spcBef>
              <a:buSzTx/>
              <a:buNone/>
              <a:defRPr b="1" sz="700"/>
            </a:pPr>
            <a:r>
              <a:t>EMPLOYEE APPLICATION </a:t>
            </a:r>
            <a:endParaRPr sz="1100"/>
          </a:p>
          <a:p>
            <a:pPr marL="0" indent="0" defTabSz="411479">
              <a:lnSpc>
                <a:spcPct val="72000"/>
              </a:lnSpc>
              <a:spcBef>
                <a:spcPts val="400"/>
              </a:spcBef>
              <a:buSzTx/>
              <a:buNone/>
              <a:defRPr b="1" sz="1100"/>
            </a:pPr>
          </a:p>
          <a:p>
            <a:pPr marL="0" indent="0" defTabSz="411479">
              <a:lnSpc>
                <a:spcPct val="96000"/>
              </a:lnSpc>
              <a:spcBef>
                <a:spcPts val="400"/>
              </a:spcBef>
              <a:buSzTx/>
              <a:buNone/>
              <a:defRPr sz="700"/>
            </a:pPr>
            <a:r>
              <a:t>The employee application allows the authorized employees of the telco company to log in. In the Home page, a form allows the creation of service packages, with all the needed data and the possible optional products associated with them. The same page lets the employee create optional products as well. </a:t>
            </a:r>
            <a:endParaRPr sz="400"/>
          </a:p>
          <a:p>
            <a:pPr marL="0" indent="0" defTabSz="411479">
              <a:lnSpc>
                <a:spcPct val="72000"/>
              </a:lnSpc>
              <a:spcBef>
                <a:spcPts val="400"/>
              </a:spcBef>
              <a:buSzTx/>
              <a:buNone/>
              <a:defRPr sz="700"/>
            </a:pPr>
            <a:r>
              <a:t>A Sales Report page allows the employee to inspect the essential data about the sales and about the users over the entire lifespan of the application: </a:t>
            </a:r>
            <a:endParaRPr sz="1100"/>
          </a:p>
          <a:p>
            <a:pPr defTabSz="411479">
              <a:lnSpc>
                <a:spcPct val="72000"/>
              </a:lnSpc>
              <a:spcBef>
                <a:spcPts val="400"/>
              </a:spcBef>
              <a:defRPr sz="700"/>
            </a:pPr>
            <a:r>
              <a:t>Number of total purchases per package. </a:t>
            </a:r>
            <a:endParaRPr sz="1100"/>
          </a:p>
          <a:p>
            <a:pPr defTabSz="411479">
              <a:lnSpc>
                <a:spcPct val="72000"/>
              </a:lnSpc>
              <a:spcBef>
                <a:spcPts val="400"/>
              </a:spcBef>
              <a:defRPr sz="700"/>
            </a:pPr>
            <a:r>
              <a:t>Number of total purchases per package and validity period. </a:t>
            </a:r>
            <a:endParaRPr sz="1100"/>
          </a:p>
          <a:p>
            <a:pPr defTabSz="411479">
              <a:lnSpc>
                <a:spcPct val="72000"/>
              </a:lnSpc>
              <a:spcBef>
                <a:spcPts val="400"/>
              </a:spcBef>
              <a:defRPr sz="700"/>
            </a:pPr>
            <a:r>
              <a:t>Total value of sales per package with and without the optional products. </a:t>
            </a:r>
            <a:endParaRPr sz="1100"/>
          </a:p>
          <a:p>
            <a:pPr defTabSz="411479">
              <a:lnSpc>
                <a:spcPct val="72000"/>
              </a:lnSpc>
              <a:spcBef>
                <a:spcPts val="400"/>
              </a:spcBef>
              <a:defRPr sz="700"/>
            </a:pPr>
            <a:r>
              <a:t>Average number of optional products sold together with each service package. </a:t>
            </a:r>
            <a:endParaRPr sz="1100"/>
          </a:p>
          <a:p>
            <a:pPr defTabSz="411479">
              <a:lnSpc>
                <a:spcPct val="72000"/>
              </a:lnSpc>
              <a:spcBef>
                <a:spcPts val="400"/>
              </a:spcBef>
              <a:defRPr sz="700"/>
            </a:pPr>
            <a:r>
              <a:t>List of insolvent users, suspended orders and alerts. </a:t>
            </a:r>
            <a:endParaRPr sz="1100"/>
          </a:p>
          <a:p>
            <a:pPr defTabSz="411479">
              <a:lnSpc>
                <a:spcPct val="72000"/>
              </a:lnSpc>
              <a:spcBef>
                <a:spcPts val="400"/>
              </a:spcBef>
              <a:defRPr sz="700"/>
            </a:pPr>
            <a:r>
              <a:t>Best seller optional product, i.e. the optional product with the greatest value of sales across all the sold service packages. </a:t>
            </a:r>
            <a:b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Title 1"/>
          <p:cNvSpPr txBox="1"/>
          <p:nvPr>
            <p:ph type="title"/>
          </p:nvPr>
        </p:nvSpPr>
        <p:spPr>
          <a:xfrm>
            <a:off x="358774" y="303500"/>
            <a:ext cx="8389940" cy="469316"/>
          </a:xfrm>
          <a:prstGeom prst="rect">
            <a:avLst/>
          </a:prstGeom>
        </p:spPr>
        <p:txBody>
          <a:bodyPr/>
          <a:lstStyle>
            <a:lvl1pPr defTabSz="637794">
              <a:defRPr sz="2976"/>
            </a:lvl1pPr>
          </a:lstStyle>
          <a:p>
            <a:pPr/>
            <a:r>
              <a:t>Relationship “adding” </a:t>
            </a:r>
          </a:p>
        </p:txBody>
      </p:sp>
      <p:sp>
        <p:nvSpPr>
          <p:cNvPr id="491" name="Content Placeholder 4"/>
          <p:cNvSpPr txBox="1"/>
          <p:nvPr>
            <p:ph type="body" sz="half" idx="1"/>
          </p:nvPr>
        </p:nvSpPr>
        <p:spPr>
          <a:xfrm>
            <a:off x="4932364" y="1016000"/>
            <a:ext cx="3816351" cy="5473700"/>
          </a:xfrm>
          <a:prstGeom prst="rect">
            <a:avLst/>
          </a:prstGeom>
        </p:spPr>
        <p:txBody>
          <a:bodyPr/>
          <a:lstStyle/>
          <a:p>
            <a:pPr>
              <a:defRPr sz="2000"/>
            </a:pPr>
          </a:p>
          <a:p>
            <a:pPr>
              <a:defRPr sz="2000"/>
            </a:pPr>
          </a:p>
          <a:p>
            <a:pPr>
              <a:defRPr sz="2000"/>
            </a:pPr>
            <a:r>
              <a:t>Order </a:t>
            </a:r>
            <a:r>
              <a:rPr>
                <a:latin typeface="Wingdings"/>
                <a:ea typeface="Wingdings"/>
                <a:cs typeface="Wingdings"/>
                <a:sym typeface="Wingdings"/>
              </a:rPr>
              <a:t></a:t>
            </a:r>
            <a:r>
              <a:t> OptionalProduct </a:t>
            </a:r>
            <a:r>
              <a:rPr>
                <a:solidFill>
                  <a:srgbClr val="00B050"/>
                </a:solidFill>
              </a:rPr>
              <a:t>@ManyToMany </a:t>
            </a:r>
            <a:r>
              <a:t>(</a:t>
            </a:r>
            <a:r>
              <a:rPr u="sng"/>
              <a:t>owner</a:t>
            </a:r>
            <a:r>
              <a:t>, joinTable: order_optional_product)       Used to retrieve the optional products associated with an order</a:t>
            </a:r>
          </a:p>
          <a:p>
            <a:pPr marL="0" indent="0">
              <a:buSzTx/>
              <a:buNone/>
              <a:defRPr sz="2000"/>
            </a:pPr>
          </a:p>
          <a:p>
            <a:pPr>
              <a:defRPr sz="2000"/>
            </a:pPr>
            <a:r>
              <a:t>OptionalProduct </a:t>
            </a:r>
            <a:r>
              <a:rPr>
                <a:latin typeface="Wingdings"/>
                <a:ea typeface="Wingdings"/>
                <a:cs typeface="Wingdings"/>
                <a:sym typeface="Wingdings"/>
              </a:rPr>
              <a:t></a:t>
            </a:r>
            <a:r>
              <a:t> Order </a:t>
            </a:r>
            <a:r>
              <a:rPr>
                <a:solidFill>
                  <a:srgbClr val="00B050"/>
                </a:solidFill>
              </a:rPr>
              <a:t>@ManyToMany                               </a:t>
            </a:r>
            <a:r>
              <a:t>Not necessary, but mapped for      simplicity</a:t>
            </a:r>
          </a:p>
        </p:txBody>
      </p:sp>
      <p:grpSp>
        <p:nvGrpSpPr>
          <p:cNvPr id="494" name="Rectangle 5"/>
          <p:cNvGrpSpPr/>
          <p:nvPr/>
        </p:nvGrpSpPr>
        <p:grpSpPr>
          <a:xfrm>
            <a:off x="3197195" y="1744228"/>
            <a:ext cx="1568921" cy="471641"/>
            <a:chOff x="0" y="0"/>
            <a:chExt cx="1568920" cy="471640"/>
          </a:xfrm>
        </p:grpSpPr>
        <p:sp>
          <p:nvSpPr>
            <p:cNvPr id="492"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93" name="optional_product"/>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a:t>
              </a:r>
            </a:p>
          </p:txBody>
        </p:sp>
      </p:grpSp>
      <p:grpSp>
        <p:nvGrpSpPr>
          <p:cNvPr id="497" name="Rectangle 6"/>
          <p:cNvGrpSpPr/>
          <p:nvPr/>
        </p:nvGrpSpPr>
        <p:grpSpPr>
          <a:xfrm>
            <a:off x="433134" y="1744228"/>
            <a:ext cx="1568919" cy="471641"/>
            <a:chOff x="0" y="0"/>
            <a:chExt cx="1568917" cy="471640"/>
          </a:xfrm>
        </p:grpSpPr>
        <p:sp>
          <p:nvSpPr>
            <p:cNvPr id="495"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496" name="orders"/>
            <p:cNvSpPr txBox="1"/>
            <p:nvPr/>
          </p:nvSpPr>
          <p:spPr>
            <a:xfrm>
              <a:off x="64769" y="69277"/>
              <a:ext cx="1439381" cy="3330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498" name="Diamond 7"/>
          <p:cNvSpPr/>
          <p:nvPr/>
        </p:nvSpPr>
        <p:spPr>
          <a:xfrm rot="5400000">
            <a:off x="2433585"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499" name="Straight Connector 8"/>
          <p:cNvSpPr/>
          <p:nvPr/>
        </p:nvSpPr>
        <p:spPr>
          <a:xfrm flipH="1">
            <a:off x="2868402" y="1980048"/>
            <a:ext cx="328795" cy="2"/>
          </a:xfrm>
          <a:prstGeom prst="line">
            <a:avLst/>
          </a:prstGeom>
          <a:ln w="28575">
            <a:solidFill>
              <a:schemeClr val="accent1"/>
            </a:solidFill>
            <a:miter/>
          </a:ln>
        </p:spPr>
        <p:txBody>
          <a:bodyPr lIns="45719" rIns="45719"/>
          <a:lstStyle/>
          <a:p>
            <a:pPr/>
          </a:p>
        </p:txBody>
      </p:sp>
      <p:sp>
        <p:nvSpPr>
          <p:cNvPr id="500" name="Straight Connector 9"/>
          <p:cNvSpPr/>
          <p:nvPr/>
        </p:nvSpPr>
        <p:spPr>
          <a:xfrm flipH="1">
            <a:off x="2002052" y="1980050"/>
            <a:ext cx="420232" cy="2"/>
          </a:xfrm>
          <a:prstGeom prst="line">
            <a:avLst/>
          </a:prstGeom>
          <a:ln w="28575">
            <a:solidFill>
              <a:schemeClr val="accent1"/>
            </a:solidFill>
            <a:miter/>
          </a:ln>
        </p:spPr>
        <p:txBody>
          <a:bodyPr lIns="45719" rIns="45719"/>
          <a:lstStyle/>
          <a:p>
            <a:pPr/>
          </a:p>
        </p:txBody>
      </p:sp>
      <p:sp>
        <p:nvSpPr>
          <p:cNvPr id="501" name="TextBox 10"/>
          <p:cNvSpPr txBox="1"/>
          <p:nvPr/>
        </p:nvSpPr>
        <p:spPr>
          <a:xfrm>
            <a:off x="2724936"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02" name="TextBox 11"/>
          <p:cNvSpPr txBox="1"/>
          <p:nvPr/>
        </p:nvSpPr>
        <p:spPr>
          <a:xfrm>
            <a:off x="2099100"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03" name="TextBox 12"/>
          <p:cNvSpPr txBox="1"/>
          <p:nvPr/>
        </p:nvSpPr>
        <p:spPr>
          <a:xfrm>
            <a:off x="2301479" y="1398001"/>
            <a:ext cx="734016"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adding</a:t>
            </a:r>
          </a:p>
        </p:txBody>
      </p:sp>
      <p:grpSp>
        <p:nvGrpSpPr>
          <p:cNvPr id="506" name="Rectangle 13"/>
          <p:cNvGrpSpPr/>
          <p:nvPr/>
        </p:nvGrpSpPr>
        <p:grpSpPr>
          <a:xfrm>
            <a:off x="3214841" y="3167164"/>
            <a:ext cx="1568920" cy="471642"/>
            <a:chOff x="0" y="-1"/>
            <a:chExt cx="1568919" cy="471641"/>
          </a:xfrm>
        </p:grpSpPr>
        <p:sp>
          <p:nvSpPr>
            <p:cNvPr id="504"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05" name="OptionalProduc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a:t>
              </a:r>
            </a:p>
          </p:txBody>
        </p:sp>
      </p:grpSp>
      <p:grpSp>
        <p:nvGrpSpPr>
          <p:cNvPr id="509" name="Rectangle 14"/>
          <p:cNvGrpSpPr/>
          <p:nvPr/>
        </p:nvGrpSpPr>
        <p:grpSpPr>
          <a:xfrm>
            <a:off x="450778" y="3167164"/>
            <a:ext cx="1568921" cy="471642"/>
            <a:chOff x="0" y="-1"/>
            <a:chExt cx="1568919" cy="471641"/>
          </a:xfrm>
        </p:grpSpPr>
        <p:sp>
          <p:nvSpPr>
            <p:cNvPr id="50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08"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510" name="Straight Connector 15"/>
          <p:cNvSpPr/>
          <p:nvPr/>
        </p:nvSpPr>
        <p:spPr>
          <a:xfrm>
            <a:off x="2038675"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513" name="Rectangle 16"/>
          <p:cNvGrpSpPr/>
          <p:nvPr/>
        </p:nvGrpSpPr>
        <p:grpSpPr>
          <a:xfrm>
            <a:off x="3222862" y="4474597"/>
            <a:ext cx="1568921" cy="471642"/>
            <a:chOff x="0" y="-1"/>
            <a:chExt cx="1568919" cy="471641"/>
          </a:xfrm>
        </p:grpSpPr>
        <p:sp>
          <p:nvSpPr>
            <p:cNvPr id="511"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12" name="OptionalProduc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a:t>
              </a:r>
            </a:p>
          </p:txBody>
        </p:sp>
      </p:grpSp>
      <p:grpSp>
        <p:nvGrpSpPr>
          <p:cNvPr id="516" name="Rectangle 17"/>
          <p:cNvGrpSpPr/>
          <p:nvPr/>
        </p:nvGrpSpPr>
        <p:grpSpPr>
          <a:xfrm>
            <a:off x="458799" y="4474597"/>
            <a:ext cx="1568921" cy="471642"/>
            <a:chOff x="0" y="-1"/>
            <a:chExt cx="1568919" cy="471641"/>
          </a:xfrm>
        </p:grpSpPr>
        <p:sp>
          <p:nvSpPr>
            <p:cNvPr id="514"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15" name="Order"/>
            <p:cNvSpPr txBox="1"/>
            <p:nvPr/>
          </p:nvSpPr>
          <p:spPr>
            <a:xfrm>
              <a:off x="64769" y="69275"/>
              <a:ext cx="1439382"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lstStyle>
            <a:p>
              <a:pPr/>
              <a:r>
                <a:t>Order</a:t>
              </a:r>
            </a:p>
          </p:txBody>
        </p:sp>
      </p:grpSp>
      <p:sp>
        <p:nvSpPr>
          <p:cNvPr id="517" name="TextBox 19"/>
          <p:cNvSpPr txBox="1"/>
          <p:nvPr/>
        </p:nvSpPr>
        <p:spPr>
          <a:xfrm>
            <a:off x="2946211" y="3134023"/>
            <a:ext cx="21799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518"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519"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Title 1"/>
          <p:cNvSpPr txBox="1"/>
          <p:nvPr>
            <p:ph type="title"/>
          </p:nvPr>
        </p:nvSpPr>
        <p:spPr>
          <a:xfrm>
            <a:off x="358774" y="308099"/>
            <a:ext cx="8389940" cy="457076"/>
          </a:xfrm>
          <a:prstGeom prst="rect">
            <a:avLst/>
          </a:prstGeom>
        </p:spPr>
        <p:txBody>
          <a:bodyPr/>
          <a:lstStyle>
            <a:lvl1pPr defTabSz="630936">
              <a:defRPr sz="2944"/>
            </a:lvl1pPr>
          </a:lstStyle>
          <a:p>
            <a:pPr/>
            <a:r>
              <a:t>Relationship “associated to” </a:t>
            </a:r>
          </a:p>
        </p:txBody>
      </p:sp>
      <p:sp>
        <p:nvSpPr>
          <p:cNvPr id="522" name="Content Placeholder 4"/>
          <p:cNvSpPr txBox="1"/>
          <p:nvPr>
            <p:ph type="body" sz="half" idx="1"/>
          </p:nvPr>
        </p:nvSpPr>
        <p:spPr>
          <a:xfrm>
            <a:off x="4932362" y="1016000"/>
            <a:ext cx="3816351" cy="5473700"/>
          </a:xfrm>
          <a:prstGeom prst="rect">
            <a:avLst/>
          </a:prstGeom>
        </p:spPr>
        <p:txBody>
          <a:bodyPr/>
          <a:lstStyle/>
          <a:p>
            <a:pPr marL="180594" indent="-180594" defTabSz="722376">
              <a:defRPr sz="2000"/>
            </a:pPr>
          </a:p>
          <a:p>
            <a:pPr marL="180594" indent="-180594" defTabSz="722376">
              <a:defRPr sz="2000"/>
            </a:pPr>
          </a:p>
          <a:p>
            <a:pPr marL="180594" indent="-180594" defTabSz="722376">
              <a:defRPr sz="2000"/>
            </a:pPr>
            <a:r>
              <a:t>ServicePackage </a:t>
            </a:r>
            <a:r>
              <a:rPr>
                <a:latin typeface="Wingdings"/>
                <a:ea typeface="Wingdings"/>
                <a:cs typeface="Wingdings"/>
                <a:sym typeface="Wingdings"/>
              </a:rPr>
              <a:t></a:t>
            </a:r>
            <a:r>
              <a:t> ValidityPeriod </a:t>
            </a:r>
            <a:r>
              <a:rPr>
                <a:solidFill>
                  <a:srgbClr val="00B050"/>
                </a:solidFill>
              </a:rPr>
              <a:t>@ManyToMany </a:t>
            </a:r>
            <a:r>
              <a:t>(</a:t>
            </a:r>
            <a:r>
              <a:rPr u="sng"/>
              <a:t>owner</a:t>
            </a:r>
            <a:r>
              <a:t>, joinTable: service_package_validity_period) </a:t>
            </a:r>
            <a:r>
              <a:rPr i="1"/>
              <a:t>fetch type</a:t>
            </a:r>
            <a:r>
              <a:t>: </a:t>
            </a:r>
            <a:r>
              <a:rPr>
                <a:solidFill>
                  <a:srgbClr val="C00000"/>
                </a:solidFill>
              </a:rPr>
              <a:t>EAGER</a:t>
            </a:r>
            <a:r>
              <a:t> (necessary to navigate the set of validity periods associated to a service package in the Home page)</a:t>
            </a:r>
            <a:endParaRPr sz="2200"/>
          </a:p>
          <a:p>
            <a:pPr marL="0" indent="0" defTabSz="722376">
              <a:buSzTx/>
              <a:buNone/>
              <a:defRPr sz="2000"/>
            </a:pPr>
          </a:p>
          <a:p>
            <a:pPr marL="180594" indent="-180594" defTabSz="722376">
              <a:defRPr sz="2000"/>
            </a:pPr>
            <a:r>
              <a:t>ValidityPeriod </a:t>
            </a:r>
            <a:r>
              <a:rPr>
                <a:latin typeface="Wingdings"/>
                <a:ea typeface="Wingdings"/>
                <a:cs typeface="Wingdings"/>
                <a:sym typeface="Wingdings"/>
              </a:rPr>
              <a:t></a:t>
            </a:r>
            <a:r>
              <a:t> ServicePackage</a:t>
            </a:r>
            <a:r>
              <a:t> </a:t>
            </a:r>
            <a:r>
              <a:rPr>
                <a:solidFill>
                  <a:srgbClr val="00B050"/>
                </a:solidFill>
              </a:rPr>
              <a:t>@ManyToMany                               </a:t>
            </a:r>
            <a:r>
              <a:t>Not necessary, but mapped for      simplicity</a:t>
            </a:r>
          </a:p>
        </p:txBody>
      </p:sp>
      <p:grpSp>
        <p:nvGrpSpPr>
          <p:cNvPr id="525" name="Rectangle 5"/>
          <p:cNvGrpSpPr/>
          <p:nvPr/>
        </p:nvGrpSpPr>
        <p:grpSpPr>
          <a:xfrm>
            <a:off x="3197194" y="1744228"/>
            <a:ext cx="1568921" cy="471641"/>
            <a:chOff x="0" y="0"/>
            <a:chExt cx="1568920" cy="471640"/>
          </a:xfrm>
        </p:grpSpPr>
        <p:sp>
          <p:nvSpPr>
            <p:cNvPr id="523"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24" name="validity_period"/>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ValidityPeriod </a:t>
              </a:r>
            </a:p>
          </p:txBody>
        </p:sp>
      </p:grpSp>
      <p:grpSp>
        <p:nvGrpSpPr>
          <p:cNvPr id="528" name="Rectangle 6"/>
          <p:cNvGrpSpPr/>
          <p:nvPr/>
        </p:nvGrpSpPr>
        <p:grpSpPr>
          <a:xfrm>
            <a:off x="433133" y="1744228"/>
            <a:ext cx="1568919" cy="471641"/>
            <a:chOff x="0" y="0"/>
            <a:chExt cx="1568917" cy="471640"/>
          </a:xfrm>
        </p:grpSpPr>
        <p:sp>
          <p:nvSpPr>
            <p:cNvPr id="526"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27"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529" name="Diamond 7"/>
          <p:cNvSpPr/>
          <p:nvPr/>
        </p:nvSpPr>
        <p:spPr>
          <a:xfrm rot="5400000">
            <a:off x="2433584"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530" name="Straight Connector 8"/>
          <p:cNvSpPr/>
          <p:nvPr/>
        </p:nvSpPr>
        <p:spPr>
          <a:xfrm flipH="1">
            <a:off x="2868401" y="1980048"/>
            <a:ext cx="328795" cy="2"/>
          </a:xfrm>
          <a:prstGeom prst="line">
            <a:avLst/>
          </a:prstGeom>
          <a:ln w="28575">
            <a:solidFill>
              <a:schemeClr val="accent1"/>
            </a:solidFill>
            <a:miter/>
          </a:ln>
        </p:spPr>
        <p:txBody>
          <a:bodyPr lIns="45719" rIns="45719"/>
          <a:lstStyle/>
          <a:p>
            <a:pPr/>
          </a:p>
        </p:txBody>
      </p:sp>
      <p:sp>
        <p:nvSpPr>
          <p:cNvPr id="531" name="Straight Connector 9"/>
          <p:cNvSpPr/>
          <p:nvPr/>
        </p:nvSpPr>
        <p:spPr>
          <a:xfrm flipH="1">
            <a:off x="2002051" y="1980050"/>
            <a:ext cx="420233" cy="2"/>
          </a:xfrm>
          <a:prstGeom prst="line">
            <a:avLst/>
          </a:prstGeom>
          <a:ln w="28575">
            <a:solidFill>
              <a:schemeClr val="accent1"/>
            </a:solidFill>
            <a:miter/>
          </a:ln>
        </p:spPr>
        <p:txBody>
          <a:bodyPr lIns="45719" rIns="45719"/>
          <a:lstStyle/>
          <a:p>
            <a:pPr/>
          </a:p>
        </p:txBody>
      </p:sp>
      <p:sp>
        <p:nvSpPr>
          <p:cNvPr id="532" name="TextBox 10"/>
          <p:cNvSpPr txBox="1"/>
          <p:nvPr/>
        </p:nvSpPr>
        <p:spPr>
          <a:xfrm>
            <a:off x="2724935"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33" name="TextBox 11"/>
          <p:cNvSpPr txBox="1"/>
          <p:nvPr/>
        </p:nvSpPr>
        <p:spPr>
          <a:xfrm>
            <a:off x="2099099"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1:N</a:t>
            </a:r>
          </a:p>
        </p:txBody>
      </p:sp>
      <p:sp>
        <p:nvSpPr>
          <p:cNvPr id="534" name="TextBox 12"/>
          <p:cNvSpPr txBox="1"/>
          <p:nvPr/>
        </p:nvSpPr>
        <p:spPr>
          <a:xfrm>
            <a:off x="1982696" y="1364445"/>
            <a:ext cx="1324045"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associated to</a:t>
            </a:r>
          </a:p>
        </p:txBody>
      </p:sp>
      <p:grpSp>
        <p:nvGrpSpPr>
          <p:cNvPr id="537" name="Rectangle 13"/>
          <p:cNvGrpSpPr/>
          <p:nvPr/>
        </p:nvGrpSpPr>
        <p:grpSpPr>
          <a:xfrm>
            <a:off x="3214840" y="3167164"/>
            <a:ext cx="1568921" cy="471642"/>
            <a:chOff x="0" y="-1"/>
            <a:chExt cx="1568919" cy="471641"/>
          </a:xfrm>
        </p:grpSpPr>
        <p:sp>
          <p:nvSpPr>
            <p:cNvPr id="535"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36" name="ValidityPeriod"/>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ValidityPeriod</a:t>
              </a:r>
            </a:p>
          </p:txBody>
        </p:sp>
      </p:grpSp>
      <p:grpSp>
        <p:nvGrpSpPr>
          <p:cNvPr id="540" name="Rectangle 14"/>
          <p:cNvGrpSpPr/>
          <p:nvPr/>
        </p:nvGrpSpPr>
        <p:grpSpPr>
          <a:xfrm>
            <a:off x="450777" y="3167164"/>
            <a:ext cx="1568921" cy="471642"/>
            <a:chOff x="0" y="-1"/>
            <a:chExt cx="1568919" cy="471641"/>
          </a:xfrm>
        </p:grpSpPr>
        <p:sp>
          <p:nvSpPr>
            <p:cNvPr id="538"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39"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541" name="Straight Connector 15"/>
          <p:cNvSpPr/>
          <p:nvPr/>
        </p:nvSpPr>
        <p:spPr>
          <a:xfrm>
            <a:off x="2038675" y="3396635"/>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544" name="Rectangle 16"/>
          <p:cNvGrpSpPr/>
          <p:nvPr/>
        </p:nvGrpSpPr>
        <p:grpSpPr>
          <a:xfrm>
            <a:off x="3222861" y="4474597"/>
            <a:ext cx="1568921" cy="471642"/>
            <a:chOff x="0" y="-1"/>
            <a:chExt cx="1568919" cy="471641"/>
          </a:xfrm>
        </p:grpSpPr>
        <p:sp>
          <p:nvSpPr>
            <p:cNvPr id="542"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43" name="ValidityPeriod"/>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ValidityPeriod</a:t>
              </a:r>
            </a:p>
          </p:txBody>
        </p:sp>
      </p:grpSp>
      <p:grpSp>
        <p:nvGrpSpPr>
          <p:cNvPr id="547" name="Rectangle 17"/>
          <p:cNvGrpSpPr/>
          <p:nvPr/>
        </p:nvGrpSpPr>
        <p:grpSpPr>
          <a:xfrm>
            <a:off x="458798" y="4474597"/>
            <a:ext cx="1568921" cy="471642"/>
            <a:chOff x="0" y="-1"/>
            <a:chExt cx="1568919" cy="471641"/>
          </a:xfrm>
        </p:grpSpPr>
        <p:sp>
          <p:nvSpPr>
            <p:cNvPr id="545"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46"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548" name="TextBox 19"/>
          <p:cNvSpPr txBox="1"/>
          <p:nvPr/>
        </p:nvSpPr>
        <p:spPr>
          <a:xfrm>
            <a:off x="2946210" y="3134023"/>
            <a:ext cx="21799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549"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550"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Title 1"/>
          <p:cNvSpPr txBox="1"/>
          <p:nvPr>
            <p:ph type="title"/>
          </p:nvPr>
        </p:nvSpPr>
        <p:spPr>
          <a:xfrm>
            <a:off x="358774" y="307476"/>
            <a:ext cx="8389940" cy="457698"/>
          </a:xfrm>
          <a:prstGeom prst="rect">
            <a:avLst/>
          </a:prstGeom>
        </p:spPr>
        <p:txBody>
          <a:bodyPr/>
          <a:lstStyle>
            <a:lvl1pPr defTabSz="630936">
              <a:defRPr sz="2944"/>
            </a:lvl1pPr>
          </a:lstStyle>
          <a:p>
            <a:pPr/>
            <a:r>
              <a:t>Relationship “including” </a:t>
            </a:r>
          </a:p>
        </p:txBody>
      </p:sp>
      <p:sp>
        <p:nvSpPr>
          <p:cNvPr id="553" name="Content Placeholder 4"/>
          <p:cNvSpPr txBox="1"/>
          <p:nvPr>
            <p:ph type="body" sz="half" idx="1"/>
          </p:nvPr>
        </p:nvSpPr>
        <p:spPr>
          <a:xfrm>
            <a:off x="4939957" y="1016000"/>
            <a:ext cx="3808756" cy="5473700"/>
          </a:xfrm>
          <a:prstGeom prst="rect">
            <a:avLst/>
          </a:prstGeom>
        </p:spPr>
        <p:txBody>
          <a:bodyPr/>
          <a:lstStyle/>
          <a:p>
            <a:pPr marL="178306" indent="-178306" defTabSz="713230">
              <a:defRPr sz="2000"/>
            </a:pPr>
          </a:p>
          <a:p>
            <a:pPr marL="178306" indent="-178306" defTabSz="713230">
              <a:defRPr sz="2000"/>
            </a:pPr>
          </a:p>
          <a:p>
            <a:pPr marL="178306" indent="-178306" defTabSz="713230">
              <a:defRPr sz="2000"/>
            </a:pPr>
            <a:r>
              <a:t>ServicePackage </a:t>
            </a:r>
            <a:r>
              <a:rPr>
                <a:latin typeface="Wingdings"/>
                <a:ea typeface="Wingdings"/>
                <a:cs typeface="Wingdings"/>
                <a:sym typeface="Wingdings"/>
              </a:rPr>
              <a:t></a:t>
            </a:r>
            <a:r>
              <a:t> OptionalProduct   </a:t>
            </a:r>
            <a:r>
              <a:rPr>
                <a:solidFill>
                  <a:srgbClr val="00B050"/>
                </a:solidFill>
              </a:rPr>
              <a:t>@ManyToMany</a:t>
            </a:r>
            <a:r>
              <a:t> (</a:t>
            </a:r>
            <a:r>
              <a:rPr u="sng"/>
              <a:t>owner</a:t>
            </a:r>
            <a:r>
              <a:t>, joinTable: service_package_validity_period) </a:t>
            </a:r>
            <a:r>
              <a:rPr i="1"/>
              <a:t>fetch type</a:t>
            </a:r>
            <a:r>
              <a:t>: </a:t>
            </a:r>
            <a:r>
              <a:rPr>
                <a:solidFill>
                  <a:srgbClr val="C00000"/>
                </a:solidFill>
              </a:rPr>
              <a:t>EAGER</a:t>
            </a:r>
            <a:r>
              <a:t> (necessary to navigate the set of optional products associated to a service package in the Home page)</a:t>
            </a:r>
          </a:p>
          <a:p>
            <a:pPr marL="0" indent="0" defTabSz="713230">
              <a:buSzTx/>
              <a:buNone/>
              <a:defRPr sz="2000"/>
            </a:pPr>
            <a:r>
              <a:t> </a:t>
            </a:r>
          </a:p>
          <a:p>
            <a:pPr marL="178306" indent="-178306" defTabSz="713230">
              <a:defRPr sz="2000"/>
            </a:pPr>
            <a:r>
              <a:t>OptionalProduct </a:t>
            </a:r>
            <a:r>
              <a:rPr>
                <a:latin typeface="Wingdings"/>
                <a:ea typeface="Wingdings"/>
                <a:cs typeface="Wingdings"/>
                <a:sym typeface="Wingdings"/>
              </a:rPr>
              <a:t></a:t>
            </a:r>
            <a:r>
              <a:t> ServicePackage      </a:t>
            </a:r>
            <a:r>
              <a:rPr>
                <a:solidFill>
                  <a:srgbClr val="00B050"/>
                </a:solidFill>
              </a:rPr>
              <a:t>@ManyToMany                               </a:t>
            </a:r>
            <a:r>
              <a:t>Not necessary, but mapped for      simplicity</a:t>
            </a:r>
          </a:p>
        </p:txBody>
      </p:sp>
      <p:grpSp>
        <p:nvGrpSpPr>
          <p:cNvPr id="556" name="Rectangle 5"/>
          <p:cNvGrpSpPr/>
          <p:nvPr/>
        </p:nvGrpSpPr>
        <p:grpSpPr>
          <a:xfrm>
            <a:off x="3197195" y="1744228"/>
            <a:ext cx="1568921" cy="471641"/>
            <a:chOff x="0" y="0"/>
            <a:chExt cx="1568920" cy="471640"/>
          </a:xfrm>
        </p:grpSpPr>
        <p:sp>
          <p:nvSpPr>
            <p:cNvPr id="554"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55" name="optional_product"/>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 </a:t>
              </a:r>
            </a:p>
          </p:txBody>
        </p:sp>
      </p:grpSp>
      <p:grpSp>
        <p:nvGrpSpPr>
          <p:cNvPr id="559" name="Rectangle 6"/>
          <p:cNvGrpSpPr/>
          <p:nvPr/>
        </p:nvGrpSpPr>
        <p:grpSpPr>
          <a:xfrm>
            <a:off x="433134" y="1744228"/>
            <a:ext cx="1568919" cy="471641"/>
            <a:chOff x="0" y="0"/>
            <a:chExt cx="1568917" cy="471640"/>
          </a:xfrm>
        </p:grpSpPr>
        <p:sp>
          <p:nvSpPr>
            <p:cNvPr id="557"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58"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560" name="Diamond 7"/>
          <p:cNvSpPr/>
          <p:nvPr/>
        </p:nvSpPr>
        <p:spPr>
          <a:xfrm rot="5400000">
            <a:off x="2433585"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561" name="Straight Connector 8"/>
          <p:cNvSpPr/>
          <p:nvPr/>
        </p:nvSpPr>
        <p:spPr>
          <a:xfrm flipH="1">
            <a:off x="2868402" y="1980048"/>
            <a:ext cx="328795" cy="2"/>
          </a:xfrm>
          <a:prstGeom prst="line">
            <a:avLst/>
          </a:prstGeom>
          <a:ln w="28575">
            <a:solidFill>
              <a:schemeClr val="accent1"/>
            </a:solidFill>
            <a:miter/>
          </a:ln>
        </p:spPr>
        <p:txBody>
          <a:bodyPr lIns="45719" rIns="45719"/>
          <a:lstStyle/>
          <a:p>
            <a:pPr/>
          </a:p>
        </p:txBody>
      </p:sp>
      <p:sp>
        <p:nvSpPr>
          <p:cNvPr id="562" name="Straight Connector 9"/>
          <p:cNvSpPr/>
          <p:nvPr/>
        </p:nvSpPr>
        <p:spPr>
          <a:xfrm flipH="1">
            <a:off x="2002052" y="1980050"/>
            <a:ext cx="420232" cy="2"/>
          </a:xfrm>
          <a:prstGeom prst="line">
            <a:avLst/>
          </a:prstGeom>
          <a:ln w="28575">
            <a:solidFill>
              <a:schemeClr val="accent1"/>
            </a:solidFill>
            <a:miter/>
          </a:ln>
        </p:spPr>
        <p:txBody>
          <a:bodyPr lIns="45719" rIns="45719"/>
          <a:lstStyle/>
          <a:p>
            <a:pPr/>
          </a:p>
        </p:txBody>
      </p:sp>
      <p:sp>
        <p:nvSpPr>
          <p:cNvPr id="563" name="TextBox 10"/>
          <p:cNvSpPr txBox="1"/>
          <p:nvPr/>
        </p:nvSpPr>
        <p:spPr>
          <a:xfrm>
            <a:off x="2724936"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64" name="TextBox 11"/>
          <p:cNvSpPr txBox="1"/>
          <p:nvPr/>
        </p:nvSpPr>
        <p:spPr>
          <a:xfrm>
            <a:off x="2099100"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65" name="TextBox 12"/>
          <p:cNvSpPr txBox="1"/>
          <p:nvPr/>
        </p:nvSpPr>
        <p:spPr>
          <a:xfrm>
            <a:off x="2156766" y="1423168"/>
            <a:ext cx="946208"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including</a:t>
            </a:r>
          </a:p>
        </p:txBody>
      </p:sp>
      <p:grpSp>
        <p:nvGrpSpPr>
          <p:cNvPr id="568" name="Rectangle 13"/>
          <p:cNvGrpSpPr/>
          <p:nvPr/>
        </p:nvGrpSpPr>
        <p:grpSpPr>
          <a:xfrm>
            <a:off x="3214841" y="3167164"/>
            <a:ext cx="1568920" cy="471642"/>
            <a:chOff x="0" y="-1"/>
            <a:chExt cx="1568919" cy="471641"/>
          </a:xfrm>
        </p:grpSpPr>
        <p:sp>
          <p:nvSpPr>
            <p:cNvPr id="566"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67" name="OptionalProduc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a:t>
              </a:r>
            </a:p>
          </p:txBody>
        </p:sp>
      </p:grpSp>
      <p:grpSp>
        <p:nvGrpSpPr>
          <p:cNvPr id="571" name="Rectangle 14"/>
          <p:cNvGrpSpPr/>
          <p:nvPr/>
        </p:nvGrpSpPr>
        <p:grpSpPr>
          <a:xfrm>
            <a:off x="450778" y="3167164"/>
            <a:ext cx="1568921" cy="471642"/>
            <a:chOff x="0" y="-1"/>
            <a:chExt cx="1568919" cy="471641"/>
          </a:xfrm>
        </p:grpSpPr>
        <p:sp>
          <p:nvSpPr>
            <p:cNvPr id="569"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70"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572" name="Straight Connector 15"/>
          <p:cNvSpPr/>
          <p:nvPr/>
        </p:nvSpPr>
        <p:spPr>
          <a:xfrm>
            <a:off x="2038675"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575" name="Rectangle 16"/>
          <p:cNvGrpSpPr/>
          <p:nvPr/>
        </p:nvGrpSpPr>
        <p:grpSpPr>
          <a:xfrm>
            <a:off x="3222862" y="4474597"/>
            <a:ext cx="1568921" cy="471642"/>
            <a:chOff x="0" y="-1"/>
            <a:chExt cx="1568919" cy="471641"/>
          </a:xfrm>
        </p:grpSpPr>
        <p:sp>
          <p:nvSpPr>
            <p:cNvPr id="573"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74" name="OptionalProduc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OptionalProduct</a:t>
              </a:r>
            </a:p>
          </p:txBody>
        </p:sp>
      </p:grpSp>
      <p:grpSp>
        <p:nvGrpSpPr>
          <p:cNvPr id="578" name="Rectangle 17"/>
          <p:cNvGrpSpPr/>
          <p:nvPr/>
        </p:nvGrpSpPr>
        <p:grpSpPr>
          <a:xfrm>
            <a:off x="458799" y="4474597"/>
            <a:ext cx="1568921" cy="471642"/>
            <a:chOff x="0" y="-1"/>
            <a:chExt cx="1568919" cy="471641"/>
          </a:xfrm>
        </p:grpSpPr>
        <p:sp>
          <p:nvSpPr>
            <p:cNvPr id="576"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77"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579" name="TextBox 19"/>
          <p:cNvSpPr txBox="1"/>
          <p:nvPr/>
        </p:nvSpPr>
        <p:spPr>
          <a:xfrm>
            <a:off x="2946211" y="3134023"/>
            <a:ext cx="21799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580"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581"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itle 1"/>
          <p:cNvSpPr txBox="1"/>
          <p:nvPr>
            <p:ph type="title"/>
          </p:nvPr>
        </p:nvSpPr>
        <p:spPr>
          <a:xfrm>
            <a:off x="358774" y="296863"/>
            <a:ext cx="8389940" cy="468313"/>
          </a:xfrm>
          <a:prstGeom prst="rect">
            <a:avLst/>
          </a:prstGeom>
        </p:spPr>
        <p:txBody>
          <a:bodyPr/>
          <a:lstStyle>
            <a:lvl1pPr defTabSz="637794">
              <a:defRPr sz="2976"/>
            </a:lvl1pPr>
          </a:lstStyle>
          <a:p>
            <a:pPr/>
            <a:r>
              <a:t>Relationship “comprising” (FixedPhone) </a:t>
            </a:r>
          </a:p>
        </p:txBody>
      </p:sp>
      <p:sp>
        <p:nvSpPr>
          <p:cNvPr id="584" name="Content Placeholder 4"/>
          <p:cNvSpPr txBox="1"/>
          <p:nvPr>
            <p:ph type="body" sz="half" idx="1"/>
          </p:nvPr>
        </p:nvSpPr>
        <p:spPr>
          <a:xfrm>
            <a:off x="4932362" y="1016000"/>
            <a:ext cx="3816351" cy="5473700"/>
          </a:xfrm>
          <a:prstGeom prst="rect">
            <a:avLst/>
          </a:prstGeom>
        </p:spPr>
        <p:txBody>
          <a:bodyPr/>
          <a:lstStyle/>
          <a:p>
            <a:pPr>
              <a:defRPr sz="2000"/>
            </a:pPr>
          </a:p>
          <a:p>
            <a:pPr>
              <a:defRPr sz="2000"/>
            </a:pPr>
          </a:p>
          <a:p>
            <a:pPr>
              <a:defRPr sz="2000"/>
            </a:pPr>
            <a:r>
              <a:t>ServicePackage </a:t>
            </a:r>
            <a:r>
              <a:rPr>
                <a:latin typeface="Wingdings"/>
                <a:ea typeface="Wingdings"/>
                <a:cs typeface="Wingdings"/>
                <a:sym typeface="Wingdings"/>
              </a:rPr>
              <a:t></a:t>
            </a:r>
            <a:r>
              <a:t> FixedPhone </a:t>
            </a:r>
            <a:r>
              <a:rPr>
                <a:solidFill>
                  <a:srgbClr val="00B050"/>
                </a:solidFill>
              </a:rPr>
              <a:t>@ManyToOne </a:t>
            </a:r>
            <a:r>
              <a:t>(</a:t>
            </a:r>
            <a:r>
              <a:rPr u="sng"/>
              <a:t>owner</a:t>
            </a:r>
            <a:r>
              <a:t>,               FK: id_fixedphone)                       Used to show the fixed phone service associated to a service package</a:t>
            </a:r>
          </a:p>
          <a:p>
            <a:pPr marL="0" indent="0">
              <a:buSzTx/>
              <a:buNone/>
              <a:defRPr sz="2000"/>
            </a:pPr>
          </a:p>
          <a:p>
            <a:pPr>
              <a:defRPr sz="2000"/>
            </a:pPr>
            <a:r>
              <a:t>FixedPhone </a:t>
            </a:r>
            <a:r>
              <a:rPr>
                <a:latin typeface="Wingdings"/>
                <a:ea typeface="Wingdings"/>
                <a:cs typeface="Wingdings"/>
                <a:sym typeface="Wingdings"/>
              </a:rPr>
              <a:t></a:t>
            </a:r>
            <a:r>
              <a:t> ServicePackage </a:t>
            </a:r>
            <a:r>
              <a:rPr>
                <a:solidFill>
                  <a:srgbClr val="00B050"/>
                </a:solidFill>
              </a:rPr>
              <a:t>@OneToMany                               </a:t>
            </a:r>
            <a:r>
              <a:t>Not necessary, but mapped for      simplicity</a:t>
            </a:r>
          </a:p>
        </p:txBody>
      </p:sp>
      <p:grpSp>
        <p:nvGrpSpPr>
          <p:cNvPr id="587" name="Rectangle 5"/>
          <p:cNvGrpSpPr/>
          <p:nvPr/>
        </p:nvGrpSpPr>
        <p:grpSpPr>
          <a:xfrm>
            <a:off x="3197193" y="1744228"/>
            <a:ext cx="1568922" cy="471641"/>
            <a:chOff x="0" y="0"/>
            <a:chExt cx="1568920" cy="471640"/>
          </a:xfrm>
        </p:grpSpPr>
        <p:sp>
          <p:nvSpPr>
            <p:cNvPr id="585"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86" name="fixed_phone"/>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FixedPhone</a:t>
              </a:r>
            </a:p>
          </p:txBody>
        </p:sp>
      </p:grpSp>
      <p:grpSp>
        <p:nvGrpSpPr>
          <p:cNvPr id="590" name="Rectangle 6"/>
          <p:cNvGrpSpPr/>
          <p:nvPr/>
        </p:nvGrpSpPr>
        <p:grpSpPr>
          <a:xfrm>
            <a:off x="433132" y="1744228"/>
            <a:ext cx="1568919" cy="471641"/>
            <a:chOff x="0" y="0"/>
            <a:chExt cx="1568917" cy="471640"/>
          </a:xfrm>
        </p:grpSpPr>
        <p:sp>
          <p:nvSpPr>
            <p:cNvPr id="588"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589"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591" name="Diamond 7"/>
          <p:cNvSpPr/>
          <p:nvPr/>
        </p:nvSpPr>
        <p:spPr>
          <a:xfrm rot="5400000">
            <a:off x="2433584"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592" name="Straight Connector 8"/>
          <p:cNvSpPr/>
          <p:nvPr/>
        </p:nvSpPr>
        <p:spPr>
          <a:xfrm flipH="1">
            <a:off x="2868399" y="1980048"/>
            <a:ext cx="328795" cy="2"/>
          </a:xfrm>
          <a:prstGeom prst="line">
            <a:avLst/>
          </a:prstGeom>
          <a:ln w="28575">
            <a:solidFill>
              <a:schemeClr val="accent1"/>
            </a:solidFill>
            <a:miter/>
          </a:ln>
        </p:spPr>
        <p:txBody>
          <a:bodyPr lIns="45719" rIns="45719"/>
          <a:lstStyle/>
          <a:p>
            <a:pPr/>
          </a:p>
        </p:txBody>
      </p:sp>
      <p:sp>
        <p:nvSpPr>
          <p:cNvPr id="593" name="Straight Connector 9"/>
          <p:cNvSpPr/>
          <p:nvPr/>
        </p:nvSpPr>
        <p:spPr>
          <a:xfrm flipH="1">
            <a:off x="2002051" y="1980050"/>
            <a:ext cx="420232" cy="2"/>
          </a:xfrm>
          <a:prstGeom prst="line">
            <a:avLst/>
          </a:prstGeom>
          <a:ln w="28575">
            <a:solidFill>
              <a:schemeClr val="accent1"/>
            </a:solidFill>
            <a:miter/>
          </a:ln>
        </p:spPr>
        <p:txBody>
          <a:bodyPr lIns="45719" rIns="45719"/>
          <a:lstStyle/>
          <a:p>
            <a:pPr/>
          </a:p>
        </p:txBody>
      </p:sp>
      <p:sp>
        <p:nvSpPr>
          <p:cNvPr id="594" name="TextBox 10"/>
          <p:cNvSpPr txBox="1"/>
          <p:nvPr/>
        </p:nvSpPr>
        <p:spPr>
          <a:xfrm>
            <a:off x="2724934"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595" name="TextBox 11"/>
          <p:cNvSpPr txBox="1"/>
          <p:nvPr/>
        </p:nvSpPr>
        <p:spPr>
          <a:xfrm>
            <a:off x="2099099" y="2110613"/>
            <a:ext cx="397032"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0:1</a:t>
            </a:r>
          </a:p>
        </p:txBody>
      </p:sp>
      <p:sp>
        <p:nvSpPr>
          <p:cNvPr id="596" name="TextBox 12"/>
          <p:cNvSpPr txBox="1"/>
          <p:nvPr/>
        </p:nvSpPr>
        <p:spPr>
          <a:xfrm>
            <a:off x="2133697" y="1364445"/>
            <a:ext cx="1128267"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comprising</a:t>
            </a:r>
          </a:p>
        </p:txBody>
      </p:sp>
      <p:grpSp>
        <p:nvGrpSpPr>
          <p:cNvPr id="599" name="Rectangle 13"/>
          <p:cNvGrpSpPr/>
          <p:nvPr/>
        </p:nvGrpSpPr>
        <p:grpSpPr>
          <a:xfrm>
            <a:off x="3214839" y="3167164"/>
            <a:ext cx="1568921" cy="471642"/>
            <a:chOff x="0" y="-1"/>
            <a:chExt cx="1568919" cy="471641"/>
          </a:xfrm>
        </p:grpSpPr>
        <p:sp>
          <p:nvSpPr>
            <p:cNvPr id="59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598" name="FixedPhone"/>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FixedPhone</a:t>
              </a:r>
            </a:p>
          </p:txBody>
        </p:sp>
      </p:grpSp>
      <p:grpSp>
        <p:nvGrpSpPr>
          <p:cNvPr id="602" name="Rectangle 14"/>
          <p:cNvGrpSpPr/>
          <p:nvPr/>
        </p:nvGrpSpPr>
        <p:grpSpPr>
          <a:xfrm>
            <a:off x="450776" y="3167164"/>
            <a:ext cx="1568921" cy="471642"/>
            <a:chOff x="0" y="-1"/>
            <a:chExt cx="1568919" cy="471641"/>
          </a:xfrm>
        </p:grpSpPr>
        <p:sp>
          <p:nvSpPr>
            <p:cNvPr id="600"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01"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03" name="Straight Connector 15"/>
          <p:cNvSpPr/>
          <p:nvPr/>
        </p:nvSpPr>
        <p:spPr>
          <a:xfrm>
            <a:off x="2038674" y="3396635"/>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606" name="Rectangle 16"/>
          <p:cNvGrpSpPr/>
          <p:nvPr/>
        </p:nvGrpSpPr>
        <p:grpSpPr>
          <a:xfrm>
            <a:off x="3222861" y="4474597"/>
            <a:ext cx="1568920" cy="471642"/>
            <a:chOff x="0" y="-1"/>
            <a:chExt cx="1568919" cy="471641"/>
          </a:xfrm>
        </p:grpSpPr>
        <p:sp>
          <p:nvSpPr>
            <p:cNvPr id="604"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05" name="FixedPhone"/>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FixedPhone</a:t>
              </a:r>
            </a:p>
          </p:txBody>
        </p:sp>
      </p:grpSp>
      <p:grpSp>
        <p:nvGrpSpPr>
          <p:cNvPr id="609" name="Rectangle 17"/>
          <p:cNvGrpSpPr/>
          <p:nvPr/>
        </p:nvGrpSpPr>
        <p:grpSpPr>
          <a:xfrm>
            <a:off x="458797" y="4474597"/>
            <a:ext cx="1568921" cy="471642"/>
            <a:chOff x="0" y="-1"/>
            <a:chExt cx="1568919" cy="471641"/>
          </a:xfrm>
        </p:grpSpPr>
        <p:sp>
          <p:nvSpPr>
            <p:cNvPr id="60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08"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10" name="TextBox 19"/>
          <p:cNvSpPr txBox="1"/>
          <p:nvPr/>
        </p:nvSpPr>
        <p:spPr>
          <a:xfrm>
            <a:off x="2946208" y="3083220"/>
            <a:ext cx="22000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611"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612"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itle 1"/>
          <p:cNvSpPr txBox="1"/>
          <p:nvPr>
            <p:ph type="title"/>
          </p:nvPr>
        </p:nvSpPr>
        <p:spPr>
          <a:xfrm>
            <a:off x="358774" y="307478"/>
            <a:ext cx="8389940" cy="457698"/>
          </a:xfrm>
          <a:prstGeom prst="rect">
            <a:avLst/>
          </a:prstGeom>
        </p:spPr>
        <p:txBody>
          <a:bodyPr/>
          <a:lstStyle>
            <a:lvl1pPr defTabSz="630936">
              <a:defRPr sz="2944"/>
            </a:lvl1pPr>
          </a:lstStyle>
          <a:p>
            <a:pPr/>
            <a:r>
              <a:t>Relationship “comprising” (MobilePhone) </a:t>
            </a:r>
          </a:p>
        </p:txBody>
      </p:sp>
      <p:sp>
        <p:nvSpPr>
          <p:cNvPr id="615" name="Content Placeholder 4"/>
          <p:cNvSpPr txBox="1"/>
          <p:nvPr>
            <p:ph type="body" sz="half" idx="1"/>
          </p:nvPr>
        </p:nvSpPr>
        <p:spPr>
          <a:xfrm>
            <a:off x="4932362" y="1016000"/>
            <a:ext cx="3816351" cy="5473700"/>
          </a:xfrm>
          <a:prstGeom prst="rect">
            <a:avLst/>
          </a:prstGeom>
        </p:spPr>
        <p:txBody>
          <a:bodyPr/>
          <a:lstStyle/>
          <a:p>
            <a:pPr>
              <a:defRPr sz="2000"/>
            </a:pPr>
          </a:p>
          <a:p>
            <a:pPr>
              <a:defRPr sz="2000"/>
            </a:pPr>
          </a:p>
          <a:p>
            <a:pPr>
              <a:defRPr sz="2000"/>
            </a:pPr>
            <a:r>
              <a:t>ServicePackage </a:t>
            </a:r>
            <a:r>
              <a:rPr>
                <a:latin typeface="Wingdings"/>
                <a:ea typeface="Wingdings"/>
                <a:cs typeface="Wingdings"/>
                <a:sym typeface="Wingdings"/>
              </a:rPr>
              <a:t></a:t>
            </a:r>
            <a:r>
              <a:t> MobilePhone </a:t>
            </a:r>
            <a:r>
              <a:rPr>
                <a:solidFill>
                  <a:srgbClr val="00B050"/>
                </a:solidFill>
              </a:rPr>
              <a:t>@ManyToOne </a:t>
            </a:r>
            <a:r>
              <a:t>(</a:t>
            </a:r>
            <a:r>
              <a:rPr u="sng"/>
              <a:t>owner</a:t>
            </a:r>
            <a:r>
              <a:t>,               FK: id_mobilephone)                    Used to show the mobile phone service associated to a service package</a:t>
            </a:r>
          </a:p>
          <a:p>
            <a:pPr>
              <a:defRPr sz="2000"/>
            </a:pPr>
          </a:p>
          <a:p>
            <a:pPr>
              <a:defRPr sz="2000"/>
            </a:pPr>
            <a:r>
              <a:t>MobilePhone </a:t>
            </a:r>
            <a:r>
              <a:rPr>
                <a:latin typeface="Wingdings"/>
                <a:ea typeface="Wingdings"/>
                <a:cs typeface="Wingdings"/>
                <a:sym typeface="Wingdings"/>
              </a:rPr>
              <a:t></a:t>
            </a:r>
            <a:r>
              <a:t> ServicePackage </a:t>
            </a:r>
            <a:r>
              <a:rPr>
                <a:solidFill>
                  <a:srgbClr val="00B050"/>
                </a:solidFill>
              </a:rPr>
              <a:t>@OneToMany                               </a:t>
            </a:r>
            <a:r>
              <a:t>Not necessary, but mapped for      simplicity</a:t>
            </a:r>
          </a:p>
        </p:txBody>
      </p:sp>
      <p:grpSp>
        <p:nvGrpSpPr>
          <p:cNvPr id="618" name="Rectangle 5"/>
          <p:cNvGrpSpPr/>
          <p:nvPr/>
        </p:nvGrpSpPr>
        <p:grpSpPr>
          <a:xfrm>
            <a:off x="3197195" y="1744228"/>
            <a:ext cx="1568921" cy="471641"/>
            <a:chOff x="0" y="0"/>
            <a:chExt cx="1568920" cy="471640"/>
          </a:xfrm>
        </p:grpSpPr>
        <p:sp>
          <p:nvSpPr>
            <p:cNvPr id="616"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17" name="mobile_phone"/>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MobilePhone</a:t>
              </a:r>
            </a:p>
          </p:txBody>
        </p:sp>
      </p:grpSp>
      <p:grpSp>
        <p:nvGrpSpPr>
          <p:cNvPr id="621" name="Rectangle 6"/>
          <p:cNvGrpSpPr/>
          <p:nvPr/>
        </p:nvGrpSpPr>
        <p:grpSpPr>
          <a:xfrm>
            <a:off x="433134" y="1744228"/>
            <a:ext cx="1568919" cy="471641"/>
            <a:chOff x="0" y="0"/>
            <a:chExt cx="1568917" cy="471640"/>
          </a:xfrm>
        </p:grpSpPr>
        <p:sp>
          <p:nvSpPr>
            <p:cNvPr id="619"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20"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622" name="Diamond 7"/>
          <p:cNvSpPr/>
          <p:nvPr/>
        </p:nvSpPr>
        <p:spPr>
          <a:xfrm rot="5400000">
            <a:off x="2433585"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623" name="Straight Connector 8"/>
          <p:cNvSpPr/>
          <p:nvPr/>
        </p:nvSpPr>
        <p:spPr>
          <a:xfrm flipH="1">
            <a:off x="2868402" y="1980048"/>
            <a:ext cx="328795" cy="2"/>
          </a:xfrm>
          <a:prstGeom prst="line">
            <a:avLst/>
          </a:prstGeom>
          <a:ln w="28575">
            <a:solidFill>
              <a:schemeClr val="accent1"/>
            </a:solidFill>
            <a:miter/>
          </a:ln>
        </p:spPr>
        <p:txBody>
          <a:bodyPr lIns="45719" rIns="45719"/>
          <a:lstStyle/>
          <a:p>
            <a:pPr/>
          </a:p>
        </p:txBody>
      </p:sp>
      <p:sp>
        <p:nvSpPr>
          <p:cNvPr id="624" name="Straight Connector 9"/>
          <p:cNvSpPr/>
          <p:nvPr/>
        </p:nvSpPr>
        <p:spPr>
          <a:xfrm flipH="1">
            <a:off x="2002052" y="1980050"/>
            <a:ext cx="420232" cy="2"/>
          </a:xfrm>
          <a:prstGeom prst="line">
            <a:avLst/>
          </a:prstGeom>
          <a:ln w="28575">
            <a:solidFill>
              <a:schemeClr val="accent1"/>
            </a:solidFill>
            <a:miter/>
          </a:ln>
        </p:spPr>
        <p:txBody>
          <a:bodyPr lIns="45719" rIns="45719"/>
          <a:lstStyle/>
          <a:p>
            <a:pPr/>
          </a:p>
        </p:txBody>
      </p:sp>
      <p:sp>
        <p:nvSpPr>
          <p:cNvPr id="625" name="TextBox 10"/>
          <p:cNvSpPr txBox="1"/>
          <p:nvPr/>
        </p:nvSpPr>
        <p:spPr>
          <a:xfrm>
            <a:off x="2724936"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626" name="TextBox 11"/>
          <p:cNvSpPr txBox="1"/>
          <p:nvPr/>
        </p:nvSpPr>
        <p:spPr>
          <a:xfrm>
            <a:off x="2099100" y="2110613"/>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0:1</a:t>
            </a:r>
          </a:p>
        </p:txBody>
      </p:sp>
      <p:sp>
        <p:nvSpPr>
          <p:cNvPr id="627" name="TextBox 12"/>
          <p:cNvSpPr txBox="1"/>
          <p:nvPr/>
        </p:nvSpPr>
        <p:spPr>
          <a:xfrm>
            <a:off x="2133698" y="1364445"/>
            <a:ext cx="1153934" cy="33308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comprising</a:t>
            </a:r>
          </a:p>
        </p:txBody>
      </p:sp>
      <p:grpSp>
        <p:nvGrpSpPr>
          <p:cNvPr id="630" name="Rectangle 13"/>
          <p:cNvGrpSpPr/>
          <p:nvPr/>
        </p:nvGrpSpPr>
        <p:grpSpPr>
          <a:xfrm>
            <a:off x="3214841" y="3167164"/>
            <a:ext cx="1568920" cy="471642"/>
            <a:chOff x="0" y="-1"/>
            <a:chExt cx="1568919" cy="471641"/>
          </a:xfrm>
        </p:grpSpPr>
        <p:sp>
          <p:nvSpPr>
            <p:cNvPr id="628"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29" name="MobilePhone"/>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MobilePhone</a:t>
              </a:r>
            </a:p>
          </p:txBody>
        </p:sp>
      </p:grpSp>
      <p:grpSp>
        <p:nvGrpSpPr>
          <p:cNvPr id="633" name="Rectangle 14"/>
          <p:cNvGrpSpPr/>
          <p:nvPr/>
        </p:nvGrpSpPr>
        <p:grpSpPr>
          <a:xfrm>
            <a:off x="450778" y="3167164"/>
            <a:ext cx="1568921" cy="471642"/>
            <a:chOff x="0" y="-1"/>
            <a:chExt cx="1568919" cy="471641"/>
          </a:xfrm>
        </p:grpSpPr>
        <p:sp>
          <p:nvSpPr>
            <p:cNvPr id="631"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32"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34" name="Straight Connector 15"/>
          <p:cNvSpPr/>
          <p:nvPr/>
        </p:nvSpPr>
        <p:spPr>
          <a:xfrm>
            <a:off x="2038675"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637" name="Rectangle 16"/>
          <p:cNvGrpSpPr/>
          <p:nvPr/>
        </p:nvGrpSpPr>
        <p:grpSpPr>
          <a:xfrm>
            <a:off x="3222862" y="4474597"/>
            <a:ext cx="1568921" cy="471642"/>
            <a:chOff x="0" y="-1"/>
            <a:chExt cx="1568919" cy="471641"/>
          </a:xfrm>
        </p:grpSpPr>
        <p:sp>
          <p:nvSpPr>
            <p:cNvPr id="635"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36" name="MobilePhone"/>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MobilePhone</a:t>
              </a:r>
            </a:p>
          </p:txBody>
        </p:sp>
      </p:grpSp>
      <p:grpSp>
        <p:nvGrpSpPr>
          <p:cNvPr id="640" name="Rectangle 17"/>
          <p:cNvGrpSpPr/>
          <p:nvPr/>
        </p:nvGrpSpPr>
        <p:grpSpPr>
          <a:xfrm>
            <a:off x="458799" y="4474597"/>
            <a:ext cx="1568921" cy="471642"/>
            <a:chOff x="0" y="-1"/>
            <a:chExt cx="1568919" cy="471641"/>
          </a:xfrm>
        </p:grpSpPr>
        <p:sp>
          <p:nvSpPr>
            <p:cNvPr id="638"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39"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41" name="TextBox 19"/>
          <p:cNvSpPr txBox="1"/>
          <p:nvPr/>
        </p:nvSpPr>
        <p:spPr>
          <a:xfrm>
            <a:off x="2946211" y="3083220"/>
            <a:ext cx="220001"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642"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643"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Title 1"/>
          <p:cNvSpPr txBox="1"/>
          <p:nvPr>
            <p:ph type="title"/>
          </p:nvPr>
        </p:nvSpPr>
        <p:spPr>
          <a:xfrm>
            <a:off x="358774" y="294382"/>
            <a:ext cx="8389940" cy="471643"/>
          </a:xfrm>
          <a:prstGeom prst="rect">
            <a:avLst/>
          </a:prstGeom>
        </p:spPr>
        <p:txBody>
          <a:bodyPr/>
          <a:lstStyle>
            <a:lvl1pPr defTabSz="637794">
              <a:defRPr sz="2976"/>
            </a:lvl1pPr>
          </a:lstStyle>
          <a:p>
            <a:pPr/>
            <a:r>
              <a:t>Relationship “comprising” (FixedInternet)</a:t>
            </a:r>
          </a:p>
        </p:txBody>
      </p:sp>
      <p:sp>
        <p:nvSpPr>
          <p:cNvPr id="646" name="Content Placeholder 4"/>
          <p:cNvSpPr txBox="1"/>
          <p:nvPr>
            <p:ph type="body" sz="half" idx="1"/>
          </p:nvPr>
        </p:nvSpPr>
        <p:spPr>
          <a:xfrm>
            <a:off x="4932362" y="1016000"/>
            <a:ext cx="3816351" cy="5473700"/>
          </a:xfrm>
          <a:prstGeom prst="rect">
            <a:avLst/>
          </a:prstGeom>
        </p:spPr>
        <p:txBody>
          <a:bodyPr/>
          <a:lstStyle/>
          <a:p>
            <a:pPr>
              <a:defRPr sz="2000"/>
            </a:pPr>
          </a:p>
          <a:p>
            <a:pPr>
              <a:defRPr sz="2000"/>
            </a:pPr>
          </a:p>
          <a:p>
            <a:pPr>
              <a:defRPr sz="2000"/>
            </a:pPr>
            <a:r>
              <a:t>ServicePackage </a:t>
            </a:r>
            <a:r>
              <a:rPr>
                <a:latin typeface="Wingdings"/>
                <a:ea typeface="Wingdings"/>
                <a:cs typeface="Wingdings"/>
                <a:sym typeface="Wingdings"/>
              </a:rPr>
              <a:t></a:t>
            </a:r>
            <a:r>
              <a:t> FixedInternet </a:t>
            </a:r>
            <a:r>
              <a:rPr>
                <a:solidFill>
                  <a:srgbClr val="00B050"/>
                </a:solidFill>
              </a:rPr>
              <a:t>@ManyToOne </a:t>
            </a:r>
            <a:r>
              <a:t>(</a:t>
            </a:r>
            <a:r>
              <a:rPr u="sng"/>
              <a:t>owner</a:t>
            </a:r>
            <a:r>
              <a:t>,               FK: id_fixedinternet)                      Used to show the fixed internet service associated to a service package</a:t>
            </a:r>
          </a:p>
          <a:p>
            <a:pPr marL="0" indent="0">
              <a:buSzTx/>
              <a:buNone/>
              <a:defRPr sz="2000"/>
            </a:pPr>
          </a:p>
          <a:p>
            <a:pPr>
              <a:defRPr sz="2000"/>
            </a:pPr>
            <a:r>
              <a:t>FixedInternet </a:t>
            </a:r>
            <a:r>
              <a:rPr>
                <a:latin typeface="Wingdings"/>
                <a:ea typeface="Wingdings"/>
                <a:cs typeface="Wingdings"/>
                <a:sym typeface="Wingdings"/>
              </a:rPr>
              <a:t></a:t>
            </a:r>
            <a:r>
              <a:t> ServicePackage </a:t>
            </a:r>
            <a:r>
              <a:rPr>
                <a:solidFill>
                  <a:srgbClr val="00B050"/>
                </a:solidFill>
              </a:rPr>
              <a:t>@OneToMany                               </a:t>
            </a:r>
            <a:r>
              <a:t>Not necessary, but mapped for      simplicity</a:t>
            </a:r>
          </a:p>
        </p:txBody>
      </p:sp>
      <p:grpSp>
        <p:nvGrpSpPr>
          <p:cNvPr id="649" name="Rectangle 5"/>
          <p:cNvGrpSpPr/>
          <p:nvPr/>
        </p:nvGrpSpPr>
        <p:grpSpPr>
          <a:xfrm>
            <a:off x="3197194" y="1744228"/>
            <a:ext cx="1568921" cy="471641"/>
            <a:chOff x="0" y="0"/>
            <a:chExt cx="1568920" cy="471640"/>
          </a:xfrm>
        </p:grpSpPr>
        <p:sp>
          <p:nvSpPr>
            <p:cNvPr id="647"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48" name="fixed_internet"/>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FixedInternet</a:t>
              </a:r>
            </a:p>
          </p:txBody>
        </p:sp>
      </p:grpSp>
      <p:grpSp>
        <p:nvGrpSpPr>
          <p:cNvPr id="652" name="Rectangle 6"/>
          <p:cNvGrpSpPr/>
          <p:nvPr/>
        </p:nvGrpSpPr>
        <p:grpSpPr>
          <a:xfrm>
            <a:off x="433133" y="1744228"/>
            <a:ext cx="1568919" cy="471641"/>
            <a:chOff x="0" y="0"/>
            <a:chExt cx="1568917" cy="471640"/>
          </a:xfrm>
        </p:grpSpPr>
        <p:sp>
          <p:nvSpPr>
            <p:cNvPr id="650"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51"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653" name="Diamond 7"/>
          <p:cNvSpPr/>
          <p:nvPr/>
        </p:nvSpPr>
        <p:spPr>
          <a:xfrm rot="5400000">
            <a:off x="2433584"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654" name="Straight Connector 8"/>
          <p:cNvSpPr/>
          <p:nvPr/>
        </p:nvSpPr>
        <p:spPr>
          <a:xfrm flipH="1">
            <a:off x="2868401" y="1980048"/>
            <a:ext cx="328795" cy="2"/>
          </a:xfrm>
          <a:prstGeom prst="line">
            <a:avLst/>
          </a:prstGeom>
          <a:ln w="28575">
            <a:solidFill>
              <a:schemeClr val="accent1"/>
            </a:solidFill>
            <a:miter/>
          </a:ln>
        </p:spPr>
        <p:txBody>
          <a:bodyPr lIns="45719" rIns="45719"/>
          <a:lstStyle/>
          <a:p>
            <a:pPr/>
          </a:p>
        </p:txBody>
      </p:sp>
      <p:sp>
        <p:nvSpPr>
          <p:cNvPr id="655" name="Straight Connector 9"/>
          <p:cNvSpPr/>
          <p:nvPr/>
        </p:nvSpPr>
        <p:spPr>
          <a:xfrm flipH="1">
            <a:off x="2002051" y="1980050"/>
            <a:ext cx="420233" cy="2"/>
          </a:xfrm>
          <a:prstGeom prst="line">
            <a:avLst/>
          </a:prstGeom>
          <a:ln w="28575">
            <a:solidFill>
              <a:schemeClr val="accent1"/>
            </a:solidFill>
            <a:miter/>
          </a:ln>
        </p:spPr>
        <p:txBody>
          <a:bodyPr lIns="45719" rIns="45719"/>
          <a:lstStyle/>
          <a:p>
            <a:pPr/>
          </a:p>
        </p:txBody>
      </p:sp>
      <p:sp>
        <p:nvSpPr>
          <p:cNvPr id="656" name="TextBox 10"/>
          <p:cNvSpPr txBox="1"/>
          <p:nvPr/>
        </p:nvSpPr>
        <p:spPr>
          <a:xfrm>
            <a:off x="2724935" y="2110613"/>
            <a:ext cx="4287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657" name="TextBox 11"/>
          <p:cNvSpPr txBox="1"/>
          <p:nvPr/>
        </p:nvSpPr>
        <p:spPr>
          <a:xfrm>
            <a:off x="2099099" y="2110613"/>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0:1</a:t>
            </a:r>
          </a:p>
        </p:txBody>
      </p:sp>
      <p:sp>
        <p:nvSpPr>
          <p:cNvPr id="658" name="TextBox 12"/>
          <p:cNvSpPr txBox="1"/>
          <p:nvPr/>
        </p:nvSpPr>
        <p:spPr>
          <a:xfrm>
            <a:off x="2066586" y="1364445"/>
            <a:ext cx="1123909"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comprising</a:t>
            </a:r>
          </a:p>
        </p:txBody>
      </p:sp>
      <p:grpSp>
        <p:nvGrpSpPr>
          <p:cNvPr id="661" name="Rectangle 13"/>
          <p:cNvGrpSpPr/>
          <p:nvPr/>
        </p:nvGrpSpPr>
        <p:grpSpPr>
          <a:xfrm>
            <a:off x="3214840" y="3167164"/>
            <a:ext cx="1568921" cy="471642"/>
            <a:chOff x="0" y="-1"/>
            <a:chExt cx="1568919" cy="471641"/>
          </a:xfrm>
        </p:grpSpPr>
        <p:sp>
          <p:nvSpPr>
            <p:cNvPr id="659"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60" name="FixedInterne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FixedInternet</a:t>
              </a:r>
            </a:p>
          </p:txBody>
        </p:sp>
      </p:grpSp>
      <p:grpSp>
        <p:nvGrpSpPr>
          <p:cNvPr id="664" name="Rectangle 14"/>
          <p:cNvGrpSpPr/>
          <p:nvPr/>
        </p:nvGrpSpPr>
        <p:grpSpPr>
          <a:xfrm>
            <a:off x="450777" y="3167164"/>
            <a:ext cx="1568921" cy="471642"/>
            <a:chOff x="0" y="-1"/>
            <a:chExt cx="1568919" cy="471641"/>
          </a:xfrm>
        </p:grpSpPr>
        <p:sp>
          <p:nvSpPr>
            <p:cNvPr id="662"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63"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65" name="Straight Connector 15"/>
          <p:cNvSpPr/>
          <p:nvPr/>
        </p:nvSpPr>
        <p:spPr>
          <a:xfrm>
            <a:off x="2038675" y="3396635"/>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668" name="Rectangle 16"/>
          <p:cNvGrpSpPr/>
          <p:nvPr/>
        </p:nvGrpSpPr>
        <p:grpSpPr>
          <a:xfrm>
            <a:off x="3222861" y="4474597"/>
            <a:ext cx="1568922" cy="471641"/>
            <a:chOff x="0" y="0"/>
            <a:chExt cx="1568920" cy="471640"/>
          </a:xfrm>
        </p:grpSpPr>
        <p:sp>
          <p:nvSpPr>
            <p:cNvPr id="666" name="Rectangle"/>
            <p:cNvSpPr/>
            <p:nvPr/>
          </p:nvSpPr>
          <p:spPr>
            <a:xfrm>
              <a:off x="-1" y="-1"/>
              <a:ext cx="1568922"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67" name="FixedInternet"/>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FixedInternet</a:t>
              </a:r>
            </a:p>
          </p:txBody>
        </p:sp>
      </p:grpSp>
      <p:grpSp>
        <p:nvGrpSpPr>
          <p:cNvPr id="671" name="Rectangle 17"/>
          <p:cNvGrpSpPr/>
          <p:nvPr/>
        </p:nvGrpSpPr>
        <p:grpSpPr>
          <a:xfrm>
            <a:off x="458798" y="4474597"/>
            <a:ext cx="1568921" cy="471642"/>
            <a:chOff x="0" y="-1"/>
            <a:chExt cx="1568919" cy="471641"/>
          </a:xfrm>
        </p:grpSpPr>
        <p:sp>
          <p:nvSpPr>
            <p:cNvPr id="669"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70"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72" name="TextBox 19"/>
          <p:cNvSpPr txBox="1"/>
          <p:nvPr/>
        </p:nvSpPr>
        <p:spPr>
          <a:xfrm>
            <a:off x="2946210" y="3083220"/>
            <a:ext cx="220001"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673"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674"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Title 1"/>
          <p:cNvSpPr txBox="1"/>
          <p:nvPr>
            <p:ph type="title"/>
          </p:nvPr>
        </p:nvSpPr>
        <p:spPr>
          <a:xfrm>
            <a:off x="358774" y="307479"/>
            <a:ext cx="8389940" cy="457696"/>
          </a:xfrm>
          <a:prstGeom prst="rect">
            <a:avLst/>
          </a:prstGeom>
        </p:spPr>
        <p:txBody>
          <a:bodyPr/>
          <a:lstStyle>
            <a:lvl1pPr defTabSz="630936">
              <a:defRPr sz="2944"/>
            </a:lvl1pPr>
          </a:lstStyle>
          <a:p>
            <a:pPr/>
            <a:r>
              <a:t>Relationship “comprising” (MobileInternet)</a:t>
            </a:r>
          </a:p>
        </p:txBody>
      </p:sp>
      <p:sp>
        <p:nvSpPr>
          <p:cNvPr id="677" name="Content Placeholder 4"/>
          <p:cNvSpPr txBox="1"/>
          <p:nvPr>
            <p:ph type="body" sz="half" idx="1"/>
          </p:nvPr>
        </p:nvSpPr>
        <p:spPr>
          <a:xfrm>
            <a:off x="4932362" y="1016000"/>
            <a:ext cx="3816351" cy="5473700"/>
          </a:xfrm>
          <a:prstGeom prst="rect">
            <a:avLst/>
          </a:prstGeom>
        </p:spPr>
        <p:txBody>
          <a:bodyPr/>
          <a:lstStyle/>
          <a:p>
            <a:pPr>
              <a:defRPr sz="2000"/>
            </a:pPr>
          </a:p>
          <a:p>
            <a:pPr>
              <a:defRPr sz="2000"/>
            </a:pPr>
          </a:p>
          <a:p>
            <a:pPr>
              <a:defRPr sz="2000"/>
            </a:pPr>
            <a:r>
              <a:t>ServicePackage </a:t>
            </a:r>
            <a:r>
              <a:rPr>
                <a:latin typeface="Wingdings"/>
                <a:ea typeface="Wingdings"/>
                <a:cs typeface="Wingdings"/>
                <a:sym typeface="Wingdings"/>
              </a:rPr>
              <a:t></a:t>
            </a:r>
            <a:r>
              <a:t> MobileInternet        </a:t>
            </a:r>
            <a:r>
              <a:rPr>
                <a:solidFill>
                  <a:srgbClr val="00B050"/>
                </a:solidFill>
              </a:rPr>
              <a:t>@ManyToOne </a:t>
            </a:r>
            <a:r>
              <a:t>(</a:t>
            </a:r>
            <a:r>
              <a:rPr u="sng"/>
              <a:t>owner</a:t>
            </a:r>
            <a:r>
              <a:t>,               FK: id_mobileinternet)           Used to show the mobile internet service associated to a service package</a:t>
            </a:r>
          </a:p>
          <a:p>
            <a:pPr marL="0" indent="0">
              <a:buSzTx/>
              <a:buNone/>
              <a:defRPr sz="2000"/>
            </a:pPr>
          </a:p>
          <a:p>
            <a:pPr>
              <a:defRPr sz="2000"/>
            </a:pPr>
            <a:r>
              <a:t>MobileInternet </a:t>
            </a:r>
            <a:r>
              <a:rPr>
                <a:latin typeface="Wingdings"/>
                <a:ea typeface="Wingdings"/>
                <a:cs typeface="Wingdings"/>
                <a:sym typeface="Wingdings"/>
              </a:rPr>
              <a:t></a:t>
            </a:r>
            <a:r>
              <a:t> ServicePackage         </a:t>
            </a:r>
            <a:r>
              <a:rPr>
                <a:solidFill>
                  <a:srgbClr val="00B050"/>
                </a:solidFill>
              </a:rPr>
              <a:t>@OneToMany                               </a:t>
            </a:r>
            <a:r>
              <a:t>Not necessary, but mapped for      simplicity</a:t>
            </a:r>
          </a:p>
        </p:txBody>
      </p:sp>
      <p:grpSp>
        <p:nvGrpSpPr>
          <p:cNvPr id="680" name="Rectangle 5"/>
          <p:cNvGrpSpPr/>
          <p:nvPr/>
        </p:nvGrpSpPr>
        <p:grpSpPr>
          <a:xfrm>
            <a:off x="3197197" y="1744228"/>
            <a:ext cx="1568921" cy="471641"/>
            <a:chOff x="0" y="0"/>
            <a:chExt cx="1568920" cy="471640"/>
          </a:xfrm>
        </p:grpSpPr>
        <p:sp>
          <p:nvSpPr>
            <p:cNvPr id="678" name="Rectangle"/>
            <p:cNvSpPr/>
            <p:nvPr/>
          </p:nvSpPr>
          <p:spPr>
            <a:xfrm>
              <a:off x="-1" y="-1"/>
              <a:ext cx="1568922"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79" name="mobile_internet"/>
            <p:cNvSpPr txBox="1"/>
            <p:nvPr/>
          </p:nvSpPr>
          <p:spPr>
            <a:xfrm>
              <a:off x="64769" y="96823"/>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MobileInternet</a:t>
              </a:r>
            </a:p>
          </p:txBody>
        </p:sp>
      </p:grpSp>
      <p:grpSp>
        <p:nvGrpSpPr>
          <p:cNvPr id="683" name="Rectangle 6"/>
          <p:cNvGrpSpPr/>
          <p:nvPr/>
        </p:nvGrpSpPr>
        <p:grpSpPr>
          <a:xfrm>
            <a:off x="433135" y="1744228"/>
            <a:ext cx="1568919" cy="471641"/>
            <a:chOff x="0" y="0"/>
            <a:chExt cx="1568917" cy="471640"/>
          </a:xfrm>
        </p:grpSpPr>
        <p:sp>
          <p:nvSpPr>
            <p:cNvPr id="681" name="Rectangle"/>
            <p:cNvSpPr/>
            <p:nvPr/>
          </p:nvSpPr>
          <p:spPr>
            <a:xfrm>
              <a:off x="0" y="-1"/>
              <a:ext cx="1568919" cy="471642"/>
            </a:xfrm>
            <a:prstGeom prst="rect">
              <a:avLst/>
            </a:prstGeom>
            <a:solidFill>
              <a:srgbClr val="FFFFFF"/>
            </a:solidFill>
            <a:ln w="38103" cap="flat">
              <a:solidFill>
                <a:schemeClr val="accent1"/>
              </a:solidFill>
              <a:prstDash val="solid"/>
              <a:miter lim="800000"/>
            </a:ln>
            <a:effectLst/>
          </p:spPr>
          <p:txBody>
            <a:bodyPr wrap="square" lIns="45719" tIns="45719" rIns="45719" bIns="45719" numCol="1" anchor="ctr">
              <a:noAutofit/>
            </a:bodyPr>
            <a:lstStyle/>
            <a:p>
              <a:pPr algn="ctr"/>
            </a:p>
          </p:txBody>
        </p:sp>
        <p:sp>
          <p:nvSpPr>
            <p:cNvPr id="682" name="service_package"/>
            <p:cNvSpPr txBox="1"/>
            <p:nvPr/>
          </p:nvSpPr>
          <p:spPr>
            <a:xfrm>
              <a:off x="64769" y="96823"/>
              <a:ext cx="1439381"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ServicePackage</a:t>
              </a:r>
            </a:p>
          </p:txBody>
        </p:sp>
      </p:grpSp>
      <p:sp>
        <p:nvSpPr>
          <p:cNvPr id="684" name="Diamond 7"/>
          <p:cNvSpPr/>
          <p:nvPr/>
        </p:nvSpPr>
        <p:spPr>
          <a:xfrm rot="5400000">
            <a:off x="2433586" y="1771426"/>
            <a:ext cx="394640" cy="417246"/>
          </a:xfrm>
          <a:prstGeom prst="diamond">
            <a:avLst/>
          </a:prstGeom>
          <a:solidFill>
            <a:srgbClr val="FFFFFF"/>
          </a:solidFill>
          <a:ln w="38103">
            <a:solidFill>
              <a:schemeClr val="accent1"/>
            </a:solidFill>
            <a:miter/>
          </a:ln>
        </p:spPr>
        <p:txBody>
          <a:bodyPr lIns="45719" rIns="45719" anchor="ctr"/>
          <a:lstStyle/>
          <a:p>
            <a:pPr algn="ctr"/>
          </a:p>
        </p:txBody>
      </p:sp>
      <p:sp>
        <p:nvSpPr>
          <p:cNvPr id="685" name="Straight Connector 8"/>
          <p:cNvSpPr/>
          <p:nvPr/>
        </p:nvSpPr>
        <p:spPr>
          <a:xfrm flipH="1">
            <a:off x="2868403" y="1980048"/>
            <a:ext cx="328795" cy="2"/>
          </a:xfrm>
          <a:prstGeom prst="line">
            <a:avLst/>
          </a:prstGeom>
          <a:ln w="28575">
            <a:solidFill>
              <a:schemeClr val="accent1"/>
            </a:solidFill>
            <a:miter/>
          </a:ln>
        </p:spPr>
        <p:txBody>
          <a:bodyPr lIns="45719" rIns="45719"/>
          <a:lstStyle/>
          <a:p>
            <a:pPr/>
          </a:p>
        </p:txBody>
      </p:sp>
      <p:sp>
        <p:nvSpPr>
          <p:cNvPr id="686" name="Straight Connector 9"/>
          <p:cNvSpPr/>
          <p:nvPr/>
        </p:nvSpPr>
        <p:spPr>
          <a:xfrm flipH="1">
            <a:off x="2002053" y="1980050"/>
            <a:ext cx="420232" cy="2"/>
          </a:xfrm>
          <a:prstGeom prst="line">
            <a:avLst/>
          </a:prstGeom>
          <a:ln w="28575">
            <a:solidFill>
              <a:schemeClr val="accent1"/>
            </a:solidFill>
            <a:miter/>
          </a:ln>
        </p:spPr>
        <p:txBody>
          <a:bodyPr lIns="45719" rIns="45719"/>
          <a:lstStyle/>
          <a:p>
            <a:pPr/>
          </a:p>
        </p:txBody>
      </p:sp>
      <p:sp>
        <p:nvSpPr>
          <p:cNvPr id="687" name="TextBox 10"/>
          <p:cNvSpPr txBox="1"/>
          <p:nvPr/>
        </p:nvSpPr>
        <p:spPr>
          <a:xfrm>
            <a:off x="2724936" y="2110613"/>
            <a:ext cx="428734"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0:N</a:t>
            </a:r>
          </a:p>
        </p:txBody>
      </p:sp>
      <p:sp>
        <p:nvSpPr>
          <p:cNvPr id="688" name="TextBox 11"/>
          <p:cNvSpPr txBox="1"/>
          <p:nvPr/>
        </p:nvSpPr>
        <p:spPr>
          <a:xfrm>
            <a:off x="2099101" y="2110613"/>
            <a:ext cx="397033"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0:1</a:t>
            </a:r>
          </a:p>
        </p:txBody>
      </p:sp>
      <p:sp>
        <p:nvSpPr>
          <p:cNvPr id="689" name="TextBox 12"/>
          <p:cNvSpPr txBox="1"/>
          <p:nvPr/>
        </p:nvSpPr>
        <p:spPr>
          <a:xfrm>
            <a:off x="2056097" y="1364445"/>
            <a:ext cx="1123910" cy="33308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comprising</a:t>
            </a:r>
          </a:p>
        </p:txBody>
      </p:sp>
      <p:grpSp>
        <p:nvGrpSpPr>
          <p:cNvPr id="692" name="Rectangle 13"/>
          <p:cNvGrpSpPr/>
          <p:nvPr/>
        </p:nvGrpSpPr>
        <p:grpSpPr>
          <a:xfrm>
            <a:off x="3214842" y="3167164"/>
            <a:ext cx="1568920" cy="471642"/>
            <a:chOff x="0" y="-1"/>
            <a:chExt cx="1568919" cy="471641"/>
          </a:xfrm>
        </p:grpSpPr>
        <p:sp>
          <p:nvSpPr>
            <p:cNvPr id="690"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91" name="MobileInterne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MobileInternet</a:t>
              </a:r>
            </a:p>
          </p:txBody>
        </p:sp>
      </p:grpSp>
      <p:grpSp>
        <p:nvGrpSpPr>
          <p:cNvPr id="695" name="Rectangle 14"/>
          <p:cNvGrpSpPr/>
          <p:nvPr/>
        </p:nvGrpSpPr>
        <p:grpSpPr>
          <a:xfrm>
            <a:off x="450779" y="3167164"/>
            <a:ext cx="1568921" cy="471642"/>
            <a:chOff x="0" y="-1"/>
            <a:chExt cx="1568919" cy="471641"/>
          </a:xfrm>
        </p:grpSpPr>
        <p:sp>
          <p:nvSpPr>
            <p:cNvPr id="693"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94"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696" name="Straight Connector 15"/>
          <p:cNvSpPr/>
          <p:nvPr/>
        </p:nvSpPr>
        <p:spPr>
          <a:xfrm>
            <a:off x="2038676" y="3396635"/>
            <a:ext cx="1157118"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headEnd type="triangle"/>
          </a:ln>
        </p:spPr>
        <p:txBody>
          <a:bodyPr lIns="45719" rIns="45719"/>
          <a:lstStyle/>
          <a:p>
            <a:pPr/>
          </a:p>
        </p:txBody>
      </p:sp>
      <p:grpSp>
        <p:nvGrpSpPr>
          <p:cNvPr id="699" name="Rectangle 16"/>
          <p:cNvGrpSpPr/>
          <p:nvPr/>
        </p:nvGrpSpPr>
        <p:grpSpPr>
          <a:xfrm>
            <a:off x="3222863" y="4474597"/>
            <a:ext cx="1568920" cy="471642"/>
            <a:chOff x="0" y="-1"/>
            <a:chExt cx="1568919" cy="471641"/>
          </a:xfrm>
        </p:grpSpPr>
        <p:sp>
          <p:nvSpPr>
            <p:cNvPr id="697"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698" name="MobileInternet"/>
            <p:cNvSpPr txBox="1"/>
            <p:nvPr/>
          </p:nvSpPr>
          <p:spPr>
            <a:xfrm>
              <a:off x="64769" y="96820"/>
              <a:ext cx="1439382" cy="2779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500"/>
              </a:lvl1pPr>
            </a:lstStyle>
            <a:p>
              <a:pPr/>
              <a:r>
                <a:t>MobileInternet</a:t>
              </a:r>
            </a:p>
          </p:txBody>
        </p:sp>
      </p:grpSp>
      <p:grpSp>
        <p:nvGrpSpPr>
          <p:cNvPr id="702" name="Rectangle 17"/>
          <p:cNvGrpSpPr/>
          <p:nvPr/>
        </p:nvGrpSpPr>
        <p:grpSpPr>
          <a:xfrm>
            <a:off x="458801" y="4474597"/>
            <a:ext cx="1568920" cy="471642"/>
            <a:chOff x="0" y="-1"/>
            <a:chExt cx="1568919" cy="471641"/>
          </a:xfrm>
        </p:grpSpPr>
        <p:sp>
          <p:nvSpPr>
            <p:cNvPr id="700" name="Rectangle"/>
            <p:cNvSpPr/>
            <p:nvPr/>
          </p:nvSpPr>
          <p:spPr>
            <a:xfrm>
              <a:off x="-1" y="-2"/>
              <a:ext cx="1568921" cy="471642"/>
            </a:xfrm>
            <a:prstGeom prst="rect">
              <a:avLst/>
            </a:prstGeom>
            <a:noFill/>
            <a:ln w="38100" cap="flat">
              <a:solidFill>
                <a:srgbClr val="00B050"/>
              </a:solidFill>
              <a:prstDash val="solid"/>
              <a:miter lim="800000"/>
            </a:ln>
            <a:effectLst/>
          </p:spPr>
          <p:txBody>
            <a:bodyPr wrap="square" lIns="45719" tIns="45719" rIns="45719" bIns="45719" numCol="1" anchor="ctr">
              <a:noAutofit/>
            </a:bodyPr>
            <a:lstStyle/>
            <a:p>
              <a:pPr algn="ctr"/>
            </a:p>
          </p:txBody>
        </p:sp>
        <p:sp>
          <p:nvSpPr>
            <p:cNvPr id="701" name="ServicePackage"/>
            <p:cNvSpPr txBox="1"/>
            <p:nvPr/>
          </p:nvSpPr>
          <p:spPr>
            <a:xfrm>
              <a:off x="64769" y="80573"/>
              <a:ext cx="1439382" cy="3104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700"/>
              </a:lvl1pPr>
            </a:lstStyle>
            <a:p>
              <a:pPr/>
              <a:r>
                <a:t>ServicePackage</a:t>
              </a:r>
            </a:p>
          </p:txBody>
        </p:sp>
      </p:grpSp>
      <p:sp>
        <p:nvSpPr>
          <p:cNvPr id="703" name="TextBox 19"/>
          <p:cNvSpPr txBox="1"/>
          <p:nvPr/>
        </p:nvSpPr>
        <p:spPr>
          <a:xfrm>
            <a:off x="2946212" y="3083220"/>
            <a:ext cx="220001"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704" name="Straight Connector 18"/>
          <p:cNvSpPr/>
          <p:nvPr/>
        </p:nvSpPr>
        <p:spPr>
          <a:xfrm>
            <a:off x="2046697" y="4704067"/>
            <a:ext cx="1157117" cy="127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21600" y="16200"/>
                </a:moveTo>
                <a:cubicBezTo>
                  <a:pt x="14400" y="-5400"/>
                  <a:pt x="7200" y="-5400"/>
                  <a:pt x="0" y="16200"/>
                </a:cubicBezTo>
              </a:path>
            </a:pathLst>
          </a:custGeom>
          <a:ln w="38100">
            <a:solidFill>
              <a:srgbClr val="00B050"/>
            </a:solidFill>
            <a:miter/>
            <a:tailEnd type="triangle"/>
          </a:ln>
        </p:spPr>
        <p:txBody>
          <a:bodyPr lIns="45719" rIns="45719"/>
          <a:lstStyle/>
          <a:p>
            <a:pPr/>
          </a:p>
        </p:txBody>
      </p:sp>
      <p:sp>
        <p:nvSpPr>
          <p:cNvPr id="705" name="TextBox 19"/>
          <p:cNvSpPr txBox="1"/>
          <p:nvPr/>
        </p:nvSpPr>
        <p:spPr>
          <a:xfrm>
            <a:off x="2104032" y="4417110"/>
            <a:ext cx="217992"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Title 1"/>
          <p:cNvSpPr txBox="1"/>
          <p:nvPr>
            <p:ph type="title"/>
          </p:nvPr>
        </p:nvSpPr>
        <p:spPr>
          <a:xfrm>
            <a:off x="358774" y="296863"/>
            <a:ext cx="8389940" cy="468313"/>
          </a:xfrm>
          <a:prstGeom prst="rect">
            <a:avLst/>
          </a:prstGeom>
        </p:spPr>
        <p:txBody>
          <a:bodyPr/>
          <a:lstStyle>
            <a:lvl1pPr defTabSz="637794">
              <a:defRPr sz="2976"/>
            </a:lvl1pPr>
          </a:lstStyle>
          <a:p>
            <a:pPr/>
            <a:r>
              <a:t>Entity Employee</a:t>
            </a:r>
          </a:p>
        </p:txBody>
      </p:sp>
      <p:sp>
        <p:nvSpPr>
          <p:cNvPr id="708" name="Content Placeholder 4"/>
          <p:cNvSpPr txBox="1"/>
          <p:nvPr>
            <p:ph type="body" idx="1"/>
          </p:nvPr>
        </p:nvSpPr>
        <p:spPr>
          <a:xfrm>
            <a:off x="358773" y="1007533"/>
            <a:ext cx="8389941" cy="5482167"/>
          </a:xfrm>
          <a:prstGeom prst="rect">
            <a:avLst/>
          </a:prstGeom>
          <a:solidFill>
            <a:srgbClr val="020000"/>
          </a:solidFill>
        </p:spPr>
        <p:txBody>
          <a:bodyPr/>
          <a:lstStyle/>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"employee"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"Employee.checkCredentials"</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e FROM Employee e  						WHERE e.username = :username and e.password = :password"</a:t>
            </a:r>
            <a:r>
              <a:rPr i="0">
                <a:solidFill>
                  <a:srgbClr val="FAFBF6"/>
                </a:solidFill>
              </a:rPr>
              <a:t>)</a:t>
            </a:r>
          </a:p>
          <a:p>
            <a:pPr marL="0" indent="0" defTabSz="457200">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Employee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username</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password</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FAFBF6"/>
                </a:solidFill>
                <a:latin typeface="Menlo Regular"/>
                <a:ea typeface="Menlo Regular"/>
                <a:cs typeface="Menlo Regular"/>
                <a:sym typeface="Menlo Regular"/>
              </a:defRPr>
            </a:pPr>
            <a:r>
              <a: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Title 1"/>
          <p:cNvSpPr txBox="1"/>
          <p:nvPr>
            <p:ph type="title"/>
          </p:nvPr>
        </p:nvSpPr>
        <p:spPr>
          <a:xfrm>
            <a:off x="358774" y="296863"/>
            <a:ext cx="8389940" cy="468313"/>
          </a:xfrm>
          <a:prstGeom prst="rect">
            <a:avLst/>
          </a:prstGeom>
        </p:spPr>
        <p:txBody>
          <a:bodyPr/>
          <a:lstStyle>
            <a:lvl1pPr defTabSz="637794">
              <a:defRPr sz="2976"/>
            </a:lvl1pPr>
          </a:lstStyle>
          <a:p>
            <a:pPr/>
            <a:r>
              <a:t>Entity User</a:t>
            </a:r>
          </a:p>
        </p:txBody>
      </p:sp>
      <p:sp>
        <p:nvSpPr>
          <p:cNvPr id="711" name="Content Placeholder 4"/>
          <p:cNvSpPr txBox="1"/>
          <p:nvPr>
            <p:ph type="body" idx="1"/>
          </p:nvPr>
        </p:nvSpPr>
        <p:spPr>
          <a:xfrm>
            <a:off x="358775" y="1016000"/>
            <a:ext cx="8389940" cy="5473700"/>
          </a:xfrm>
          <a:prstGeom prst="rect">
            <a:avLst/>
          </a:prstGeom>
          <a:solidFill>
            <a:srgbClr val="000000"/>
          </a:solidFill>
        </p:spPr>
        <p:txBody>
          <a:bodyPr/>
          <a:lstStyle/>
          <a:p>
            <a:pPr marL="0" indent="0" defTabSz="288036">
              <a:lnSpc>
                <a:spcPct val="100000"/>
              </a:lnSpc>
              <a:spcBef>
                <a:spcPts val="0"/>
              </a:spcBef>
              <a:buSzTx/>
              <a:buNone/>
              <a:defRPr i="1" sz="1000">
                <a:solidFill>
                  <a:srgbClr val="B0B0B0"/>
                </a:solidFill>
                <a:latin typeface="Menlo Regular"/>
                <a:ea typeface="Menlo Regular"/>
                <a:cs typeface="Menlo Regular"/>
                <a:sym typeface="Menlo Regular"/>
              </a:defRPr>
            </a:pPr>
            <a:r>
              <a:t>@Entity</a:t>
            </a:r>
          </a:p>
          <a:p>
            <a:pPr marL="0" indent="0" defTabSz="288036">
              <a:lnSpc>
                <a:spcPct val="100000"/>
              </a:lnSpc>
              <a:spcBef>
                <a:spcPts val="0"/>
              </a:spcBef>
              <a:buSzTx/>
              <a:buNone/>
              <a:defRPr i="1" sz="10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"user_table"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288036">
              <a:lnSpc>
                <a:spcPct val="100000"/>
              </a:lnSpc>
              <a:spcBef>
                <a:spcPts val="0"/>
              </a:spcBef>
              <a:buSzTx/>
              <a:buNone/>
              <a:defRPr i="1" sz="1000">
                <a:solidFill>
                  <a:srgbClr val="B0B0B0"/>
                </a:solidFill>
                <a:latin typeface="Menlo Regular"/>
                <a:ea typeface="Menlo Regular"/>
                <a:cs typeface="Menlo Regular"/>
                <a:sym typeface="Menlo Regular"/>
              </a:defRPr>
            </a:pPr>
            <a:r>
              <a:t>@NamedQueries</a:t>
            </a:r>
            <a:r>
              <a:rPr i="0">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"User.checkCredentials"</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u FROM User u  WHERE u.username = :username and u.password = :password"</a:t>
            </a:r>
            <a:r>
              <a:rPr>
                <a:solidFill>
                  <a:srgbClr val="FAFBF6"/>
                </a:solidFill>
              </a:rPr>
              <a:t>)</a:t>
            </a:r>
            <a:r>
              <a:rPr>
                <a:solidFill>
                  <a:srgbClr val="EBECFB"/>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"User.findByEmailOrUsername"</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u FROM User u WHERE u.email = :email or u.username = :username"</a:t>
            </a:r>
            <a:r>
              <a:rPr>
                <a:solidFill>
                  <a:srgbClr val="FAFBF6"/>
                </a:solidFill>
              </a:rPr>
              <a:t>)</a:t>
            </a:r>
            <a:r>
              <a:rPr>
                <a:solidFill>
                  <a:srgbClr val="EBECFB"/>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"User.findInsolventUsers"</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u FROM User u WHERE u.insolvent = true"</a:t>
            </a:r>
            <a:r>
              <a:rPr>
                <a:solidFill>
                  <a:srgbClr val="FAFBF6"/>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User</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@Id</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username</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password</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email</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"num_failed_payments"</a:t>
            </a:r>
            <a:r>
              <a:rPr>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numFailedPayments</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"is_insolvent"</a:t>
            </a:r>
            <a:r>
              <a:rPr>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boolean</a:t>
            </a:r>
            <a:r>
              <a:t> </a:t>
            </a:r>
            <a:r>
              <a:rPr>
                <a:solidFill>
                  <a:srgbClr val="75E6FA"/>
                </a:solidFill>
              </a:rPr>
              <a:t>insolvent</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@OneToOne</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"user"</a:t>
            </a:r>
            <a:r>
              <a:rPr>
                <a:solidFill>
                  <a:srgbClr val="FAFBF6"/>
                </a:solidFill>
              </a:rPr>
              <a:t>)</a:t>
            </a:r>
            <a:r>
              <a:t> </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AuditingTable</a:t>
            </a:r>
            <a:r>
              <a:t> </a:t>
            </a:r>
            <a:r>
              <a:rPr>
                <a:solidFill>
                  <a:srgbClr val="75E6FA"/>
                </a:solidFill>
              </a:rPr>
              <a:t>auditingTableAlert</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"user"</a:t>
            </a:r>
            <a:r>
              <a:rPr>
                <a:solidFill>
                  <a:srgbClr val="FAFBF6"/>
                </a:solidFill>
              </a:rPr>
              <a:t>)</a:t>
            </a: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Order</a:t>
            </a:r>
            <a:r>
              <a:rPr>
                <a:solidFill>
                  <a:srgbClr val="EBECFB"/>
                </a:solidFill>
              </a:rPr>
              <a:t>&gt;</a:t>
            </a:r>
            <a:r>
              <a:t> </a:t>
            </a:r>
            <a:r>
              <a:rPr>
                <a:solidFill>
                  <a:srgbClr val="75E6FA"/>
                </a:solidFill>
              </a:rPr>
              <a:t>orders</a:t>
            </a:r>
            <a:r>
              <a:rPr>
                <a:solidFill>
                  <a:srgbClr val="EBECFB"/>
                </a:solidFill>
              </a:rPr>
              <a:t>;</a:t>
            </a:r>
          </a:p>
          <a:p>
            <a:pPr marL="0" indent="0" defTabSz="288036">
              <a:lnSpc>
                <a:spcPct val="100000"/>
              </a:lnSpc>
              <a:spcBef>
                <a:spcPts val="0"/>
              </a:spcBef>
              <a:buSzTx/>
              <a:buNone/>
              <a:defRPr sz="1000">
                <a:latin typeface="Menlo Regular"/>
                <a:ea typeface="Menlo Regular"/>
                <a:cs typeface="Menlo Regular"/>
                <a:sym typeface="Menlo Regular"/>
              </a:defRPr>
            </a:pPr>
          </a:p>
          <a:p>
            <a:pPr marL="0" indent="0" defTabSz="288036">
              <a:lnSpc>
                <a:spcPct val="100000"/>
              </a:lnSpc>
              <a:spcBef>
                <a:spcPts val="0"/>
              </a:spcBef>
              <a:buSzTx/>
              <a:buNone/>
              <a:defRPr sz="10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Content Placeholder 4"/>
          <p:cNvSpPr txBox="1"/>
          <p:nvPr>
            <p:ph type="body" idx="1"/>
          </p:nvPr>
        </p:nvSpPr>
        <p:spPr>
          <a:xfrm>
            <a:off x="358773" y="1007532"/>
            <a:ext cx="8389941" cy="5482170"/>
          </a:xfrm>
          <a:prstGeom prst="rect">
            <a:avLst/>
          </a:prstGeom>
          <a:solidFill>
            <a:srgbClr val="000000"/>
          </a:solidFill>
        </p:spPr>
        <p:txBody>
          <a:bodyPr/>
          <a:lstStyle/>
          <a:p>
            <a:pPr marL="0" indent="0" defTabSz="443483">
              <a:spcBef>
                <a:spcPts val="0"/>
              </a:spcBef>
              <a:buSzTx/>
              <a:buNone/>
              <a:defRPr i="1" sz="1500">
                <a:solidFill>
                  <a:srgbClr val="B0B0B0"/>
                </a:solidFill>
                <a:latin typeface="Menlo Regular"/>
                <a:ea typeface="Menlo Regular"/>
                <a:cs typeface="Menlo Regular"/>
                <a:sym typeface="Menlo Regular"/>
              </a:defRPr>
            </a:pPr>
            <a:r>
              <a:t>@Entity</a:t>
            </a:r>
          </a:p>
          <a:p>
            <a:pPr marL="0" indent="0" defTabSz="443483">
              <a:spcBef>
                <a:spcPts val="0"/>
              </a:spcBef>
              <a:buSzTx/>
              <a:buNone/>
              <a:defRPr i="1" sz="15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"activation_schedule"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43483">
              <a:spcBef>
                <a:spcPts val="0"/>
              </a:spcBef>
              <a:buSzTx/>
              <a:buNone/>
              <a:defRPr sz="15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ActivationSchedule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@Temporal</a:t>
            </a:r>
            <a:r>
              <a:rPr>
                <a:solidFill>
                  <a:srgbClr val="FAFBF6"/>
                </a:solidFill>
              </a:rPr>
              <a:t>(</a:t>
            </a:r>
            <a:r>
              <a:rPr i="1">
                <a:solidFill>
                  <a:srgbClr val="D797C6"/>
                </a:solidFill>
              </a:rPr>
              <a:t>TemporalType</a:t>
            </a:r>
            <a:r>
              <a:rPr>
                <a:solidFill>
                  <a:srgbClr val="EBECFB"/>
                </a:solidFill>
              </a:rPr>
              <a:t>.</a:t>
            </a:r>
            <a:r>
              <a:rPr b="1" i="1">
                <a:solidFill>
                  <a:srgbClr val="9CE1FA"/>
                </a:solidFill>
              </a:rPr>
              <a:t>DATE</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"activation_date"</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Date</a:t>
            </a:r>
            <a:r>
              <a:t> </a:t>
            </a:r>
            <a:r>
              <a:rPr>
                <a:solidFill>
                  <a:srgbClr val="75E6FA"/>
                </a:solidFill>
              </a:rPr>
              <a:t>activationDate</a:t>
            </a:r>
            <a:r>
              <a:rPr>
                <a:solidFill>
                  <a:srgbClr val="EBECFB"/>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@Temporal</a:t>
            </a:r>
            <a:r>
              <a:rPr>
                <a:solidFill>
                  <a:srgbClr val="FAFBF6"/>
                </a:solidFill>
              </a:rPr>
              <a:t>(</a:t>
            </a:r>
            <a:r>
              <a:rPr i="1">
                <a:solidFill>
                  <a:srgbClr val="D797C6"/>
                </a:solidFill>
              </a:rPr>
              <a:t>TemporalType</a:t>
            </a:r>
            <a:r>
              <a:rPr>
                <a:solidFill>
                  <a:srgbClr val="EBECFB"/>
                </a:solidFill>
              </a:rPr>
              <a:t>.</a:t>
            </a:r>
            <a:r>
              <a:rPr b="1" i="1">
                <a:solidFill>
                  <a:srgbClr val="9CE1FA"/>
                </a:solidFill>
              </a:rPr>
              <a:t>DATE</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"deactivation_date"</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Date</a:t>
            </a:r>
            <a:r>
              <a:t> </a:t>
            </a:r>
            <a:r>
              <a:rPr>
                <a:solidFill>
                  <a:srgbClr val="75E6FA"/>
                </a:solidFill>
              </a:rPr>
              <a:t>deactivationDate</a:t>
            </a:r>
            <a:r>
              <a:rPr>
                <a:solidFill>
                  <a:srgbClr val="EBECFB"/>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"id_order"</a:t>
            </a:r>
            <a:r>
              <a:rPr>
                <a:solidFill>
                  <a:srgbClr val="FAFBF6"/>
                </a:solidFill>
              </a:rPr>
              <a:t>)</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Order</a:t>
            </a:r>
            <a:r>
              <a:t> </a:t>
            </a:r>
            <a:r>
              <a:rPr>
                <a:solidFill>
                  <a:srgbClr val="75E6FA"/>
                </a:solidFill>
              </a:rPr>
              <a:t>order</a:t>
            </a:r>
            <a:r>
              <a:rPr>
                <a:solidFill>
                  <a:srgbClr val="EBECFB"/>
                </a:solidFill>
              </a:rPr>
              <a:t>;</a:t>
            </a:r>
          </a:p>
          <a:p>
            <a:pPr marL="0" indent="0" defTabSz="443483">
              <a:spcBef>
                <a:spcPts val="0"/>
              </a:spcBef>
              <a:buSzTx/>
              <a:buNone/>
              <a:defRPr sz="1500">
                <a:latin typeface="Menlo Regular"/>
                <a:ea typeface="Menlo Regular"/>
                <a:cs typeface="Menlo Regular"/>
                <a:sym typeface="Menlo Regular"/>
              </a:defRPr>
            </a:pPr>
          </a:p>
          <a:p>
            <a:pPr marL="0" indent="0" defTabSz="443483">
              <a:spcBef>
                <a:spcPts val="0"/>
              </a:spcBef>
              <a:buSzTx/>
              <a:buNone/>
              <a:defRPr sz="1500">
                <a:solidFill>
                  <a:srgbClr val="E0EDF9"/>
                </a:solidFill>
                <a:latin typeface="Menlo Regular"/>
                <a:ea typeface="Menlo Regular"/>
                <a:cs typeface="Menlo Regular"/>
                <a:sym typeface="Menlo Regular"/>
              </a:defRPr>
            </a:pPr>
            <a:r>
              <a:t>	</a:t>
            </a:r>
          </a:p>
          <a:p>
            <a:pPr marL="0" indent="0" defTabSz="443483">
              <a:spcBef>
                <a:spcPts val="0"/>
              </a:spcBef>
              <a:buSzTx/>
              <a:buNone/>
              <a:defRPr sz="1500">
                <a:solidFill>
                  <a:srgbClr val="E0EDF9"/>
                </a:solidFill>
                <a:latin typeface="Menlo Regular"/>
                <a:ea typeface="Menlo Regular"/>
                <a:cs typeface="Menlo Regular"/>
                <a:sym typeface="Menlo Regular"/>
              </a:defRPr>
            </a:pPr>
            <a:r>
              <a:t>	</a:t>
            </a:r>
          </a:p>
        </p:txBody>
      </p:sp>
      <p:sp>
        <p:nvSpPr>
          <p:cNvPr id="714" name="Title 1"/>
          <p:cNvSpPr txBox="1"/>
          <p:nvPr/>
        </p:nvSpPr>
        <p:spPr>
          <a:xfrm>
            <a:off x="358773" y="282496"/>
            <a:ext cx="8389941" cy="4970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90000"/>
              </a:lnSpc>
              <a:defRPr sz="3200">
                <a:latin typeface="Calibri Light"/>
                <a:ea typeface="Calibri Light"/>
                <a:cs typeface="Calibri Light"/>
                <a:sym typeface="Calibri Light"/>
              </a:defRPr>
            </a:lvl1pPr>
          </a:lstStyle>
          <a:p>
            <a:pPr/>
            <a:r>
              <a:t>Entity ActivationSchedule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Title 1"/>
          <p:cNvSpPr txBox="1"/>
          <p:nvPr>
            <p:ph type="title"/>
          </p:nvPr>
        </p:nvSpPr>
        <p:spPr>
          <a:xfrm>
            <a:off x="358774" y="296864"/>
            <a:ext cx="8389940" cy="468312"/>
          </a:xfrm>
          <a:prstGeom prst="rect">
            <a:avLst/>
          </a:prstGeom>
        </p:spPr>
        <p:txBody>
          <a:bodyPr/>
          <a:lstStyle>
            <a:lvl1pPr defTabSz="637794">
              <a:defRPr sz="2976"/>
            </a:lvl1pPr>
          </a:lstStyle>
          <a:p>
            <a:pPr/>
            <a:r>
              <a:t>Specification interpretation</a:t>
            </a:r>
          </a:p>
        </p:txBody>
      </p:sp>
      <p:sp>
        <p:nvSpPr>
          <p:cNvPr id="122" name="Content Placeholder 2"/>
          <p:cNvSpPr txBox="1"/>
          <p:nvPr>
            <p:ph type="body" idx="1"/>
          </p:nvPr>
        </p:nvSpPr>
        <p:spPr>
          <a:xfrm>
            <a:off x="395288" y="1016000"/>
            <a:ext cx="8353426" cy="5473700"/>
          </a:xfrm>
          <a:prstGeom prst="rect">
            <a:avLst/>
          </a:prstGeom>
        </p:spPr>
        <p:txBody>
          <a:bodyPr/>
          <a:lstStyle/>
          <a:p>
            <a:pPr marL="0" indent="0">
              <a:buSzTx/>
              <a:buNone/>
              <a:defRPr sz="1400"/>
            </a:pPr>
            <a:r>
              <a:t>AUDITING TABLE</a:t>
            </a:r>
          </a:p>
          <a:p>
            <a:pPr marL="0" indent="0">
              <a:buSzTx/>
              <a:buNone/>
              <a:defRPr sz="1400"/>
            </a:pPr>
            <a:r>
              <a:t>Once a user fails 3 payments, an alert is created in the auditing table: it keeps track of the cumulative amount of the rejected orders. When the number of failed payments increases/decreases, the alert is updated by computing the new amount corresponding to the rejected orders. If the number of failed payments goes under 3, the alert is removed.</a:t>
            </a:r>
          </a:p>
          <a:p>
            <a:pPr marL="0" indent="0">
              <a:buSzTx/>
              <a:buNone/>
              <a:defRPr sz="1400"/>
            </a:pPr>
          </a:p>
          <a:p>
            <a:pPr marL="0" indent="0">
              <a:buSzTx/>
              <a:buNone/>
              <a:defRPr sz="1400"/>
            </a:pPr>
            <a:r>
              <a:t>EXTERNAL SERVICE</a:t>
            </a:r>
          </a:p>
          <a:p>
            <a:pPr marL="0" indent="0">
              <a:buSzTx/>
              <a:buNone/>
              <a:defRPr sz="1400"/>
            </a:pPr>
            <a:r>
              <a:t>An additional field is used (makePaymentFail): when it is set to TRUE, the user’s payment will fail, otherwise it will end successfully (useful for DEMO).</a:t>
            </a:r>
          </a:p>
          <a:p>
            <a:pPr marL="0" indent="0">
              <a:buSzTx/>
              <a:buNone/>
              <a:defRPr sz="1400"/>
            </a:pPr>
          </a:p>
          <a:p>
            <a:pPr marL="0" indent="0">
              <a:buSzTx/>
              <a:buNone/>
              <a:defRPr sz="1400"/>
            </a:pPr>
            <a:r>
              <a:t>COMPLETE PAYMENT PAGE</a:t>
            </a:r>
          </a:p>
          <a:p>
            <a:pPr marL="0" indent="0">
              <a:buSzTx/>
              <a:buNone/>
              <a:defRPr sz="1400"/>
            </a:pPr>
            <a:r>
              <a:t>An additional page showing the output of the payment is used.</a:t>
            </a:r>
          </a:p>
          <a:p>
            <a:pPr marL="0" indent="0">
              <a:buSzTx/>
              <a:buNone/>
              <a:defRPr sz="1400" u="sng"/>
            </a:pPr>
          </a:p>
          <a:p>
            <a:pPr marL="0" indent="0">
              <a:buSzTx/>
              <a:buNone/>
              <a:defRPr sz="1400"/>
            </a:pPr>
            <a:r>
              <a:t>SERVICE PACKAGE</a:t>
            </a:r>
          </a:p>
          <a:p>
            <a:pPr marL="0" indent="0">
              <a:buSzTx/>
              <a:buNone/>
              <a:defRPr sz="1400"/>
            </a:pPr>
            <a:r>
              <a:t>A service package contains at least one service (fixed/mobile phone/internet). </a:t>
            </a:r>
          </a:p>
          <a:p>
            <a:pPr marL="0" indent="0">
              <a:buSzTx/>
              <a:buNone/>
              <a:defRPr sz="1400" u="sng"/>
            </a:pPr>
          </a:p>
          <a:p>
            <a:pPr marL="0" indent="0">
              <a:buSzTx/>
              <a:buNone/>
              <a:defRPr sz="1400"/>
            </a:pPr>
            <a:r>
              <a:t>VALIDITY PERIOD</a:t>
            </a:r>
          </a:p>
          <a:p>
            <a:pPr marL="0" indent="0">
              <a:buSzTx/>
              <a:buNone/>
              <a:defRPr sz="1400"/>
            </a:pPr>
            <a:r>
              <a:t>Each service package can be associated with a subset of available validity periods.                                                 Then the consumer must choose one of them in order to complete the subscription.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Content Placeholder 4"/>
          <p:cNvSpPr txBox="1"/>
          <p:nvPr>
            <p:ph type="body" idx="1"/>
          </p:nvPr>
        </p:nvSpPr>
        <p:spPr>
          <a:xfrm>
            <a:off x="358773" y="1007533"/>
            <a:ext cx="8389941" cy="5482167"/>
          </a:xfrm>
          <a:prstGeom prst="rect">
            <a:avLst/>
          </a:prstGeom>
          <a:solidFill>
            <a:srgbClr val="000000"/>
          </a:solidFill>
        </p:spPr>
        <p:txBody>
          <a:bodyPr/>
          <a:lstStyle/>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@Entity</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"auditing_table"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BECFB"/>
                </a:solidFill>
              </a:rPr>
              <a:t>=</a:t>
            </a:r>
            <a:r>
              <a:rPr i="0">
                <a:solidFill>
                  <a:srgbClr val="00CEB2"/>
                </a:solidFill>
              </a:rPr>
              <a:t>"AuditingTable.findAll"</a:t>
            </a:r>
            <a:r>
              <a:rPr i="0">
                <a:solidFill>
                  <a:srgbClr val="EBECFB"/>
                </a:solidFill>
              </a:rPr>
              <a:t>, </a:t>
            </a:r>
            <a:r>
              <a:rPr i="0">
                <a:solidFill>
                  <a:srgbClr val="F16477"/>
                </a:solidFill>
              </a:rPr>
              <a:t>query</a:t>
            </a:r>
            <a:r>
              <a:rPr i="0">
                <a:solidFill>
                  <a:srgbClr val="EBECFB"/>
                </a:solidFill>
              </a:rPr>
              <a:t>=</a:t>
            </a:r>
            <a:r>
              <a:rPr i="0">
                <a:solidFill>
                  <a:srgbClr val="00CEB2"/>
                </a:solidFill>
              </a:rPr>
              <a:t>"SELECT at FROM AuditingTable at"</a:t>
            </a:r>
            <a:r>
              <a:rPr i="0">
                <a:solidFill>
                  <a:srgbClr val="FAFBF6"/>
                </a:solidFill>
              </a:rPr>
              <a:t>)</a:t>
            </a:r>
          </a:p>
          <a:p>
            <a:pPr marL="0" indent="0" defTabSz="420623">
              <a:lnSpc>
                <a:spcPct val="100000"/>
              </a:lnSpc>
              <a:spcBef>
                <a:spcPts val="0"/>
              </a:spcBef>
              <a:buSzTx/>
              <a:buNone/>
              <a:defRPr sz="14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AuditingTable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@Id</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amount</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"rejection_date_time"</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@Temporal</a:t>
            </a:r>
            <a:r>
              <a:rPr>
                <a:solidFill>
                  <a:srgbClr val="FAFBF6"/>
                </a:solidFill>
              </a:rPr>
              <a:t>(</a:t>
            </a:r>
            <a:r>
              <a:rPr i="1">
                <a:solidFill>
                  <a:srgbClr val="D797C6"/>
                </a:solidFill>
              </a:rPr>
              <a:t>TemporalType</a:t>
            </a:r>
            <a:r>
              <a:rPr>
                <a:solidFill>
                  <a:srgbClr val="EBECFB"/>
                </a:solidFill>
              </a:rPr>
              <a:t>.</a:t>
            </a:r>
            <a:r>
              <a:rPr b="1" i="1">
                <a:solidFill>
                  <a:srgbClr val="9CE1FA"/>
                </a:solidFill>
              </a:rPr>
              <a:t>TIMESTAMP</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Date</a:t>
            </a:r>
            <a:r>
              <a:t> </a:t>
            </a:r>
            <a:r>
              <a:rPr>
                <a:solidFill>
                  <a:srgbClr val="75E6FA"/>
                </a:solidFill>
              </a:rPr>
              <a:t>rejectionDateTime</a:t>
            </a:r>
            <a:r>
              <a:rPr>
                <a:solidFill>
                  <a:srgbClr val="EBECFB"/>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@JoinColumns</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rPr>
                <a:solidFill>
                  <a:srgbClr val="EBECFB"/>
                </a:solidFill>
              </a:rPr>
              <a:t>=</a:t>
            </a:r>
            <a:r>
              <a:rPr>
                <a:solidFill>
                  <a:srgbClr val="00CEB2"/>
                </a:solidFill>
              </a:rPr>
              <a:t>"id_user"</a:t>
            </a:r>
            <a:r>
              <a:rPr>
                <a:solidFill>
                  <a:srgbClr val="EBECFB"/>
                </a:solidFill>
              </a:rPr>
              <a:t>,</a:t>
            </a:r>
            <a:r>
              <a:t> </a:t>
            </a:r>
            <a:r>
              <a:rPr>
                <a:solidFill>
                  <a:srgbClr val="F16477"/>
                </a:solidFill>
              </a:rPr>
              <a:t>referencedColumnName</a:t>
            </a:r>
            <a:r>
              <a:rPr>
                <a:solidFill>
                  <a:srgbClr val="EBECFB"/>
                </a:solidFill>
              </a:rPr>
              <a:t>=</a:t>
            </a:r>
            <a:r>
              <a:rPr>
                <a:solidFill>
                  <a:srgbClr val="00CEB2"/>
                </a:solidFill>
              </a:rPr>
              <a:t>"id"</a:t>
            </a:r>
            <a:r>
              <a:rPr>
                <a:solidFill>
                  <a:srgbClr val="FAFBF6"/>
                </a:solidFill>
              </a:rPr>
              <a:t>)</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rPr>
                <a:solidFill>
                  <a:srgbClr val="EBECFB"/>
                </a:solidFill>
              </a:rPr>
              <a:t>=</a:t>
            </a:r>
            <a:r>
              <a:rPr>
                <a:solidFill>
                  <a:srgbClr val="00CEB2"/>
                </a:solidFill>
              </a:rPr>
              <a:t>"username"</a:t>
            </a:r>
            <a:r>
              <a:rPr>
                <a:solidFill>
                  <a:srgbClr val="EBECFB"/>
                </a:solidFill>
              </a:rPr>
              <a:t>,</a:t>
            </a:r>
            <a:r>
              <a:t> </a:t>
            </a:r>
            <a:r>
              <a:rPr>
                <a:solidFill>
                  <a:srgbClr val="F16477"/>
                </a:solidFill>
              </a:rPr>
              <a:t>referencedColumnName</a:t>
            </a:r>
            <a:r>
              <a:rPr>
                <a:solidFill>
                  <a:srgbClr val="EBECFB"/>
                </a:solidFill>
              </a:rPr>
              <a:t>=</a:t>
            </a:r>
            <a:r>
              <a:rPr>
                <a:solidFill>
                  <a:srgbClr val="00CEB2"/>
                </a:solidFill>
              </a:rPr>
              <a:t>"username"</a:t>
            </a:r>
            <a:r>
              <a:rPr>
                <a:solidFill>
                  <a:srgbClr val="FAFBF6"/>
                </a:solidFill>
              </a:rPr>
              <a:t>)</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rPr>
                <a:solidFill>
                  <a:srgbClr val="EBECFB"/>
                </a:solidFill>
              </a:rPr>
              <a:t>=</a:t>
            </a:r>
            <a:r>
              <a:rPr>
                <a:solidFill>
                  <a:srgbClr val="00CEB2"/>
                </a:solidFill>
              </a:rPr>
              <a:t>"email"</a:t>
            </a:r>
            <a:r>
              <a:rPr>
                <a:solidFill>
                  <a:srgbClr val="EBECFB"/>
                </a:solidFill>
              </a:rPr>
              <a:t>,</a:t>
            </a:r>
            <a:r>
              <a:t> </a:t>
            </a:r>
            <a:r>
              <a:rPr>
                <a:solidFill>
                  <a:srgbClr val="F16477"/>
                </a:solidFill>
              </a:rPr>
              <a:t>referencedColumnName</a:t>
            </a:r>
            <a:r>
              <a:rPr>
                <a:solidFill>
                  <a:srgbClr val="EBECFB"/>
                </a:solidFill>
              </a:rPr>
              <a:t>=</a:t>
            </a:r>
            <a:r>
              <a:rPr>
                <a:solidFill>
                  <a:srgbClr val="00CEB2"/>
                </a:solidFill>
              </a:rPr>
              <a:t>"email"</a:t>
            </a:r>
            <a:r>
              <a:rPr>
                <a:solidFill>
                  <a:srgbClr val="FAFBF6"/>
                </a:solidFill>
              </a:rPr>
              <a:t>)</a:t>
            </a:r>
            <a:r>
              <a:rPr>
                <a:solidFill>
                  <a:srgbClr val="F16477"/>
                </a:solidFill>
              </a:rPr>
              <a:t> </a:t>
            </a:r>
            <a:r>
              <a:rPr>
                <a:solidFill>
                  <a:srgbClr val="FFFFFF"/>
                </a:solidFill>
              </a:rPr>
              <a:t>})</a:t>
            </a:r>
            <a:endParaRPr>
              <a:solidFill>
                <a:srgbClr val="FFFFFF"/>
              </a:solidFill>
            </a:endParaRPr>
          </a:p>
          <a:p>
            <a:pPr marL="0" indent="0" defTabSz="420623">
              <a:lnSpc>
                <a:spcPct val="100000"/>
              </a:lnSpc>
              <a:spcBef>
                <a:spcPts val="0"/>
              </a:spcBef>
              <a:buSzTx/>
              <a:buNone/>
              <a:defRPr sz="1400">
                <a:solidFill>
                  <a:srgbClr val="D78025"/>
                </a:solidFill>
                <a:latin typeface="Menlo Regular"/>
                <a:ea typeface="Menlo Regular"/>
                <a:cs typeface="Menlo Regular"/>
                <a:sym typeface="Menlo Regular"/>
              </a:defRPr>
            </a:pPr>
            <a:r>
              <a:t>	private </a:t>
            </a:r>
            <a:r>
              <a:rPr>
                <a:solidFill>
                  <a:srgbClr val="00A2CE"/>
                </a:solidFill>
              </a:rPr>
              <a:t>User </a:t>
            </a:r>
            <a:r>
              <a:rPr>
                <a:solidFill>
                  <a:srgbClr val="75E6FA"/>
                </a:solidFill>
              </a:rPr>
              <a:t>user</a:t>
            </a:r>
            <a:r>
              <a:rPr>
                <a:solidFill>
                  <a:srgbClr val="FFFFFF"/>
                </a:solidFill>
              </a:rPr>
              <a:t>;</a:t>
            </a:r>
            <a:endParaRPr>
              <a:solidFill>
                <a:srgbClr val="FFFFFF"/>
              </a:solidFill>
            </a:endParaRP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p:txBody>
      </p:sp>
      <p:sp>
        <p:nvSpPr>
          <p:cNvPr id="717" name="Title 1"/>
          <p:cNvSpPr txBox="1"/>
          <p:nvPr/>
        </p:nvSpPr>
        <p:spPr>
          <a:xfrm>
            <a:off x="358773" y="282496"/>
            <a:ext cx="8389941" cy="4970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90000"/>
              </a:lnSpc>
              <a:defRPr sz="3200">
                <a:latin typeface="Calibri Light"/>
                <a:ea typeface="Calibri Light"/>
                <a:cs typeface="Calibri Light"/>
                <a:sym typeface="Calibri Light"/>
              </a:defRPr>
            </a:lvl1pPr>
          </a:lstStyle>
          <a:p>
            <a:pPr/>
            <a:r>
              <a:t>Entity AuditingTable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Title 1"/>
          <p:cNvSpPr txBox="1"/>
          <p:nvPr>
            <p:ph type="title"/>
          </p:nvPr>
        </p:nvSpPr>
        <p:spPr>
          <a:xfrm>
            <a:off x="358774" y="296863"/>
            <a:ext cx="8389940" cy="468313"/>
          </a:xfrm>
          <a:prstGeom prst="rect">
            <a:avLst/>
          </a:prstGeom>
        </p:spPr>
        <p:txBody>
          <a:bodyPr/>
          <a:lstStyle>
            <a:lvl1pPr defTabSz="637794">
              <a:defRPr sz="2976"/>
            </a:lvl1pPr>
          </a:lstStyle>
          <a:p>
            <a:pPr/>
            <a:r>
              <a:t>Entity FixedInternet</a:t>
            </a:r>
          </a:p>
        </p:txBody>
      </p:sp>
      <p:sp>
        <p:nvSpPr>
          <p:cNvPr id="720"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43483">
              <a:lnSpc>
                <a:spcPct val="100000"/>
              </a:lnSpc>
              <a:spcBef>
                <a:spcPts val="0"/>
              </a:spcBef>
              <a:buSzTx/>
              <a:buNone/>
              <a:defRPr i="1" sz="1500">
                <a:solidFill>
                  <a:srgbClr val="B0B0B0"/>
                </a:solidFill>
                <a:latin typeface="Menlo Regular"/>
                <a:ea typeface="Menlo Regular"/>
                <a:cs typeface="Menlo Regular"/>
                <a:sym typeface="Menlo Regular"/>
              </a:defRPr>
            </a:pPr>
            <a:r>
              <a:t>@Entity</a:t>
            </a:r>
          </a:p>
          <a:p>
            <a:pPr marL="0" indent="0" defTabSz="443483">
              <a:lnSpc>
                <a:spcPct val="100000"/>
              </a:lnSpc>
              <a:spcBef>
                <a:spcPts val="0"/>
              </a:spcBef>
              <a:buSzTx/>
              <a:buNone/>
              <a:defRPr i="1" sz="15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"fixed_internet"</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43483">
              <a:lnSpc>
                <a:spcPct val="100000"/>
              </a:lnSpc>
              <a:spcBef>
                <a:spcPts val="0"/>
              </a:spcBef>
              <a:buSzTx/>
              <a:buNone/>
              <a:defRPr i="1" sz="15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BECFB"/>
                </a:solidFill>
              </a:rPr>
              <a:t>=</a:t>
            </a:r>
            <a:r>
              <a:rPr i="0">
                <a:solidFill>
                  <a:srgbClr val="00CEB2"/>
                </a:solidFill>
              </a:rPr>
              <a:t>"FixedInternet.findAll"</a:t>
            </a:r>
            <a:r>
              <a:rPr i="0">
                <a:solidFill>
                  <a:srgbClr val="EBECFB"/>
                </a:solidFill>
              </a:rPr>
              <a:t>, </a:t>
            </a:r>
            <a:r>
              <a:rPr i="0">
                <a:solidFill>
                  <a:srgbClr val="F16477"/>
                </a:solidFill>
              </a:rPr>
              <a:t>query</a:t>
            </a:r>
            <a:r>
              <a:rPr i="0">
                <a:solidFill>
                  <a:srgbClr val="EBECFB"/>
                </a:solidFill>
              </a:rPr>
              <a:t>=</a:t>
            </a:r>
            <a:r>
              <a:rPr i="0">
                <a:solidFill>
                  <a:srgbClr val="00CEB2"/>
                </a:solidFill>
              </a:rPr>
              <a:t>"SELECT fi FROM FixedInternet fi"</a:t>
            </a:r>
            <a:r>
              <a:rPr i="0">
                <a:solidFill>
                  <a:srgbClr val="FAFBF6"/>
                </a:solidFill>
              </a:rPr>
              <a:t>)</a:t>
            </a:r>
          </a:p>
          <a:p>
            <a:pPr marL="0" indent="0" defTabSz="443483">
              <a:lnSpc>
                <a:spcPct val="100000"/>
              </a:lnSpc>
              <a:spcBef>
                <a:spcPts val="0"/>
              </a:spcBef>
              <a:buSzTx/>
              <a:buNone/>
              <a:defRPr sz="15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FixedInternet</a:t>
            </a:r>
            <a:r>
              <a:rPr>
                <a:solidFill>
                  <a:srgbClr val="E0EDF9"/>
                </a:solidFill>
              </a:rPr>
              <a:t> </a:t>
            </a:r>
            <a:r>
              <a:t>implements</a:t>
            </a:r>
            <a:r>
              <a:rPr>
                <a:solidFill>
                  <a:srgbClr val="E0EDF9"/>
                </a:solidFill>
              </a:rPr>
              <a:t> </a:t>
            </a:r>
            <a:r>
              <a:rPr>
                <a:solidFill>
                  <a:srgbClr val="8FF3F8"/>
                </a:solidFill>
              </a:rPr>
              <a:t>Serializable</a:t>
            </a:r>
            <a:r>
              <a:rPr>
                <a:solidFill>
                  <a:srgbClr val="FAFBF6"/>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43483">
              <a:lnSpc>
                <a:spcPct val="100000"/>
              </a:lnSpc>
              <a:spcBef>
                <a:spcPts val="0"/>
              </a:spcBef>
              <a:buSzTx/>
              <a:buNone/>
              <a:defRPr sz="1500">
                <a:latin typeface="Menlo Regular"/>
                <a:ea typeface="Menlo Regular"/>
                <a:cs typeface="Menlo Regular"/>
                <a:sym typeface="Menlo Regular"/>
              </a:defRPr>
            </a:pP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"num_giga"</a:t>
            </a:r>
            <a:r>
              <a:rPr>
                <a:solidFill>
                  <a:srgbClr val="FAFBF6"/>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numGiga</a:t>
            </a:r>
            <a:r>
              <a:rPr>
                <a:solidFill>
                  <a:srgbClr val="EBECFB"/>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"extra_giga_fee"</a:t>
            </a:r>
            <a:r>
              <a:rPr>
                <a:solidFill>
                  <a:srgbClr val="FAFBF6"/>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extraGigaFee</a:t>
            </a:r>
            <a:r>
              <a:rPr>
                <a:solidFill>
                  <a:srgbClr val="EBECFB"/>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"fixedInternet"</a:t>
            </a:r>
            <a:r>
              <a:rPr>
                <a:solidFill>
                  <a:srgbClr val="FAFBF6"/>
                </a:solidFill>
              </a:rPr>
              <a:t>)</a:t>
            </a: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ServicePackage</a:t>
            </a:r>
            <a:r>
              <a:rPr>
                <a:solidFill>
                  <a:srgbClr val="EBECFB"/>
                </a:solidFill>
              </a:rPr>
              <a:t>&gt;</a:t>
            </a:r>
            <a:r>
              <a:t> </a:t>
            </a:r>
            <a:r>
              <a:rPr>
                <a:solidFill>
                  <a:srgbClr val="75E6FA"/>
                </a:solidFill>
              </a:rPr>
              <a:t>servicePackages</a:t>
            </a:r>
            <a:r>
              <a:rPr>
                <a:solidFill>
                  <a:srgbClr val="EBECFB"/>
                </a:solidFill>
              </a:rPr>
              <a:t>;</a:t>
            </a:r>
          </a:p>
          <a:p>
            <a:pPr marL="0" indent="0" defTabSz="443483">
              <a:lnSpc>
                <a:spcPct val="100000"/>
              </a:lnSpc>
              <a:spcBef>
                <a:spcPts val="0"/>
              </a:spcBef>
              <a:buSzTx/>
              <a:buNone/>
              <a:defRPr sz="1500">
                <a:latin typeface="Menlo Regular"/>
                <a:ea typeface="Menlo Regular"/>
                <a:cs typeface="Menlo Regular"/>
                <a:sym typeface="Menlo Regular"/>
              </a:defRPr>
            </a:pPr>
          </a:p>
          <a:p>
            <a:pPr marL="0" indent="0" defTabSz="443483">
              <a:lnSpc>
                <a:spcPct val="100000"/>
              </a:lnSpc>
              <a:spcBef>
                <a:spcPts val="0"/>
              </a:spcBef>
              <a:buSzTx/>
              <a:buNone/>
              <a:defRPr sz="15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Title 1"/>
          <p:cNvSpPr txBox="1"/>
          <p:nvPr>
            <p:ph type="title"/>
          </p:nvPr>
        </p:nvSpPr>
        <p:spPr>
          <a:xfrm>
            <a:off x="358774" y="296863"/>
            <a:ext cx="8389940" cy="468313"/>
          </a:xfrm>
          <a:prstGeom prst="rect">
            <a:avLst/>
          </a:prstGeom>
        </p:spPr>
        <p:txBody>
          <a:bodyPr/>
          <a:lstStyle>
            <a:lvl1pPr defTabSz="637794">
              <a:defRPr sz="2976"/>
            </a:lvl1pPr>
          </a:lstStyle>
          <a:p>
            <a:pPr/>
            <a:r>
              <a:t>Entity FixedPhone</a:t>
            </a:r>
          </a:p>
        </p:txBody>
      </p:sp>
      <p:sp>
        <p:nvSpPr>
          <p:cNvPr id="723" name="Content Placeholder 4"/>
          <p:cNvSpPr txBox="1"/>
          <p:nvPr>
            <p:ph type="body" idx="1"/>
          </p:nvPr>
        </p:nvSpPr>
        <p:spPr>
          <a:xfrm>
            <a:off x="358775" y="1015999"/>
            <a:ext cx="8389940" cy="5473703"/>
          </a:xfrm>
          <a:prstGeom prst="rect">
            <a:avLst/>
          </a:prstGeom>
          <a:solidFill>
            <a:srgbClr val="000000"/>
          </a:solidFill>
        </p:spPr>
        <p:txBody>
          <a:bodyPr/>
          <a:lstStyle/>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"fixed_phone"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BECFB"/>
                </a:solidFill>
              </a:rPr>
              <a:t>=</a:t>
            </a:r>
            <a:r>
              <a:rPr i="0">
                <a:solidFill>
                  <a:srgbClr val="00CEB2"/>
                </a:solidFill>
              </a:rPr>
              <a:t>"FixedPhone.findAll"</a:t>
            </a:r>
            <a:r>
              <a:rPr i="0">
                <a:solidFill>
                  <a:srgbClr val="EBECFB"/>
                </a:solidFill>
              </a:rPr>
              <a:t>, </a:t>
            </a:r>
            <a:r>
              <a:rPr i="0">
                <a:solidFill>
                  <a:srgbClr val="F16477"/>
                </a:solidFill>
              </a:rPr>
              <a:t>query</a:t>
            </a:r>
            <a:r>
              <a:rPr i="0">
                <a:solidFill>
                  <a:srgbClr val="EBECFB"/>
                </a:solidFill>
              </a:rPr>
              <a:t>=</a:t>
            </a:r>
            <a:r>
              <a:rPr i="0">
                <a:solidFill>
                  <a:srgbClr val="00CEB2"/>
                </a:solidFill>
              </a:rPr>
              <a:t>"SELECT fp FROM FixedPhone fp"</a:t>
            </a:r>
            <a:r>
              <a:rPr i="0">
                <a:solidFill>
                  <a:srgbClr val="FAFBF6"/>
                </a:solidFill>
              </a:rPr>
              <a:t>)</a:t>
            </a:r>
          </a:p>
          <a:p>
            <a:pPr marL="0" indent="0" defTabSz="457200">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FixedPhone</a:t>
            </a:r>
            <a:r>
              <a:rPr>
                <a:solidFill>
                  <a:srgbClr val="E0EDF9"/>
                </a:solidFill>
              </a:rPr>
              <a:t> </a:t>
            </a:r>
            <a:r>
              <a:t>implements</a:t>
            </a:r>
            <a:r>
              <a:rPr>
                <a:solidFill>
                  <a:srgbClr val="E0EDF9"/>
                </a:solidFill>
              </a:rPr>
              <a:t> </a:t>
            </a:r>
            <a:r>
              <a:rPr>
                <a:solidFill>
                  <a:srgbClr val="8FF3F8"/>
                </a:solidFill>
              </a:rPr>
              <a:t>Serializable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"fixedPhone"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ServicePackage</a:t>
            </a:r>
            <a:r>
              <a:rPr>
                <a:solidFill>
                  <a:srgbClr val="EBECFB"/>
                </a:solidFill>
              </a:rPr>
              <a:t>&gt;</a:t>
            </a:r>
            <a:r>
              <a:t> </a:t>
            </a:r>
            <a:r>
              <a:rPr>
                <a:solidFill>
                  <a:srgbClr val="75E6FA"/>
                </a:solidFill>
              </a:rPr>
              <a:t>servicePackages</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Title 1"/>
          <p:cNvSpPr txBox="1"/>
          <p:nvPr>
            <p:ph type="title"/>
          </p:nvPr>
        </p:nvSpPr>
        <p:spPr>
          <a:xfrm>
            <a:off x="358774" y="289675"/>
            <a:ext cx="8389940" cy="475501"/>
          </a:xfrm>
          <a:prstGeom prst="rect">
            <a:avLst/>
          </a:prstGeom>
        </p:spPr>
        <p:txBody>
          <a:bodyPr/>
          <a:lstStyle>
            <a:lvl1pPr defTabSz="637794">
              <a:defRPr sz="2976"/>
            </a:lvl1pPr>
          </a:lstStyle>
          <a:p>
            <a:pPr/>
            <a:r>
              <a:t>Entity MobilePhone</a:t>
            </a:r>
          </a:p>
        </p:txBody>
      </p:sp>
      <p:sp>
        <p:nvSpPr>
          <p:cNvPr id="726" name="Content Placeholder 4"/>
          <p:cNvSpPr txBox="1"/>
          <p:nvPr>
            <p:ph type="body" idx="1"/>
          </p:nvPr>
        </p:nvSpPr>
        <p:spPr>
          <a:xfrm>
            <a:off x="358775" y="1015999"/>
            <a:ext cx="8389940" cy="5473703"/>
          </a:xfrm>
          <a:prstGeom prst="rect">
            <a:avLst/>
          </a:prstGeom>
          <a:solidFill>
            <a:srgbClr val="000000"/>
          </a:solidFill>
        </p:spPr>
        <p:txBody>
          <a:bodyPr/>
          <a:lstStyle/>
          <a:p>
            <a:pPr marL="0" indent="0" defTabSz="411479">
              <a:spcBef>
                <a:spcPts val="0"/>
              </a:spcBef>
              <a:buSzTx/>
              <a:buNone/>
              <a:defRPr i="1" sz="1200">
                <a:solidFill>
                  <a:srgbClr val="B0B0B0"/>
                </a:solidFill>
                <a:latin typeface="Menlo Regular"/>
                <a:ea typeface="Menlo Regular"/>
                <a:cs typeface="Menlo Regular"/>
                <a:sym typeface="Menlo Regular"/>
              </a:defRPr>
            </a:pPr>
            <a:r>
              <a:t>@Entity</a:t>
            </a:r>
          </a:p>
          <a:p>
            <a:pPr marL="0" indent="0" defTabSz="411479">
              <a:spcBef>
                <a:spcPts val="0"/>
              </a:spcBef>
              <a:buSzTx/>
              <a:buNone/>
              <a:defRPr i="1" sz="12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"mobile_phone"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11479">
              <a:spcBef>
                <a:spcPts val="0"/>
              </a:spcBef>
              <a:buSzTx/>
              <a:buNone/>
              <a:defRPr i="1" sz="12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BECFB"/>
                </a:solidFill>
              </a:rPr>
              <a:t>=</a:t>
            </a:r>
            <a:r>
              <a:rPr i="0">
                <a:solidFill>
                  <a:srgbClr val="00CEB2"/>
                </a:solidFill>
              </a:rPr>
              <a:t>"MobilePhone.findAll"</a:t>
            </a:r>
            <a:r>
              <a:rPr i="0">
                <a:solidFill>
                  <a:srgbClr val="EBECFB"/>
                </a:solidFill>
              </a:rPr>
              <a:t>, </a:t>
            </a:r>
            <a:r>
              <a:rPr i="0">
                <a:solidFill>
                  <a:srgbClr val="F16477"/>
                </a:solidFill>
              </a:rPr>
              <a:t>query</a:t>
            </a:r>
            <a:r>
              <a:rPr i="0">
                <a:solidFill>
                  <a:srgbClr val="EBECFB"/>
                </a:solidFill>
              </a:rPr>
              <a:t>=</a:t>
            </a:r>
            <a:r>
              <a:rPr i="0">
                <a:solidFill>
                  <a:srgbClr val="00CEB2"/>
                </a:solidFill>
              </a:rPr>
              <a:t>"SELECT mp FROM MobilePhone mp"</a:t>
            </a:r>
            <a:r>
              <a:rPr i="0">
                <a:solidFill>
                  <a:srgbClr val="FAFBF6"/>
                </a:solidFill>
              </a:rPr>
              <a:t>)</a:t>
            </a:r>
          </a:p>
          <a:p>
            <a:pPr marL="0" indent="0" defTabSz="411479">
              <a:spcBef>
                <a:spcPts val="0"/>
              </a:spcBef>
              <a:buSzTx/>
              <a:buNone/>
              <a:defRPr sz="12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MobilePhone</a:t>
            </a:r>
            <a:r>
              <a:rPr>
                <a:solidFill>
                  <a:srgbClr val="E0EDF9"/>
                </a:solidFill>
              </a:rPr>
              <a:t> </a:t>
            </a:r>
            <a:r>
              <a:t>implements</a:t>
            </a:r>
            <a:r>
              <a:rPr>
                <a:solidFill>
                  <a:srgbClr val="E0EDF9"/>
                </a:solidFill>
              </a:rPr>
              <a:t> </a:t>
            </a:r>
            <a:r>
              <a:rPr>
                <a:solidFill>
                  <a:srgbClr val="8FF3F8"/>
                </a:solidFill>
              </a:rPr>
              <a:t>Serializable</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11479">
              <a:spcBef>
                <a:spcPts val="0"/>
              </a:spcBef>
              <a:buSzTx/>
              <a:buNone/>
              <a:defRPr sz="1200">
                <a:latin typeface="Menlo Regular"/>
                <a:ea typeface="Menlo Regular"/>
                <a:cs typeface="Menlo Regular"/>
                <a:sym typeface="Menlo Regular"/>
              </a:defRPr>
            </a:pP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"num_minutes"</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numMinutes</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"num_sms"</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numSms</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"extra_min_fee"</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extraMinFee</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"extra_sms_fee"</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extraSmsFee</a:t>
            </a:r>
            <a:r>
              <a:rPr>
                <a:solidFill>
                  <a:srgbClr val="EBECFB"/>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"mobilePhone"</a:t>
            </a:r>
            <a:r>
              <a:rPr>
                <a:solidFill>
                  <a:srgbClr val="FAFBF6"/>
                </a:solidFill>
              </a:rPr>
              <a:t>)</a:t>
            </a:r>
          </a:p>
          <a:p>
            <a:pPr marL="0" indent="0" defTabSz="411479">
              <a:spcBef>
                <a:spcPts val="0"/>
              </a:spcBef>
              <a:buSzTx/>
              <a:buNone/>
              <a:defRPr sz="12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ServicePackage</a:t>
            </a:r>
            <a:r>
              <a:rPr>
                <a:solidFill>
                  <a:srgbClr val="EBECFB"/>
                </a:solidFill>
              </a:rPr>
              <a:t>&gt;</a:t>
            </a:r>
            <a:r>
              <a:t> </a:t>
            </a:r>
            <a:r>
              <a:rPr>
                <a:solidFill>
                  <a:srgbClr val="75E6FA"/>
                </a:solidFill>
              </a:rPr>
              <a:t>servicePackages</a:t>
            </a:r>
            <a:r>
              <a:rPr>
                <a:solidFill>
                  <a:srgbClr val="EBECFB"/>
                </a:solidFill>
              </a:rPr>
              <a:t>;</a:t>
            </a:r>
          </a:p>
          <a:p>
            <a:pPr marL="0" indent="0" defTabSz="411479">
              <a:spcBef>
                <a:spcPts val="0"/>
              </a:spcBef>
              <a:buSzTx/>
              <a:buNone/>
              <a:defRPr sz="1200">
                <a:latin typeface="Menlo Regular"/>
                <a:ea typeface="Menlo Regular"/>
                <a:cs typeface="Menlo Regular"/>
                <a:sym typeface="Menlo Regular"/>
              </a:defRPr>
            </a:pPr>
          </a:p>
          <a:p>
            <a:pPr marL="0" indent="0" defTabSz="411479">
              <a:spcBef>
                <a:spcPts val="0"/>
              </a:spcBef>
              <a:buSzTx/>
              <a:buNone/>
              <a:defRPr sz="12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Title 1"/>
          <p:cNvSpPr txBox="1"/>
          <p:nvPr>
            <p:ph type="title"/>
          </p:nvPr>
        </p:nvSpPr>
        <p:spPr>
          <a:xfrm>
            <a:off x="358774" y="296863"/>
            <a:ext cx="8389940" cy="468313"/>
          </a:xfrm>
          <a:prstGeom prst="rect">
            <a:avLst/>
          </a:prstGeom>
        </p:spPr>
        <p:txBody>
          <a:bodyPr/>
          <a:lstStyle>
            <a:lvl1pPr defTabSz="637794">
              <a:defRPr sz="2976"/>
            </a:lvl1pPr>
          </a:lstStyle>
          <a:p>
            <a:pPr/>
            <a:r>
              <a:t>Entity MobileInternet</a:t>
            </a:r>
          </a:p>
        </p:txBody>
      </p:sp>
      <p:sp>
        <p:nvSpPr>
          <p:cNvPr id="729"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"mobile_internet"</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BECFB"/>
                </a:solidFill>
              </a:rPr>
              <a:t>=</a:t>
            </a:r>
            <a:r>
              <a:rPr i="0">
                <a:solidFill>
                  <a:srgbClr val="00CEB2"/>
                </a:solidFill>
              </a:rPr>
              <a:t>"MobileInternet.findAll"</a:t>
            </a:r>
            <a:r>
              <a:rPr i="0">
                <a:solidFill>
                  <a:srgbClr val="EBECFB"/>
                </a:solidFill>
              </a:rPr>
              <a:t>, </a:t>
            </a:r>
            <a:r>
              <a:rPr i="0">
                <a:solidFill>
                  <a:srgbClr val="F16477"/>
                </a:solidFill>
              </a:rPr>
              <a:t>query</a:t>
            </a:r>
            <a:r>
              <a:rPr i="0">
                <a:solidFill>
                  <a:srgbClr val="EBECFB"/>
                </a:solidFill>
              </a:rPr>
              <a:t>=</a:t>
            </a:r>
            <a:r>
              <a:rPr i="0">
                <a:solidFill>
                  <a:srgbClr val="00CEB2"/>
                </a:solidFill>
              </a:rPr>
              <a:t>"SELECT mi FROM MobileInternet mi"</a:t>
            </a:r>
            <a:r>
              <a:rPr i="0">
                <a:solidFill>
                  <a:srgbClr val="FAFBF6"/>
                </a:solidFill>
              </a:rPr>
              <a:t>)</a:t>
            </a:r>
          </a:p>
          <a:p>
            <a:pPr marL="0" indent="0" defTabSz="457200">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MobileInternet</a:t>
            </a:r>
            <a:r>
              <a:rPr>
                <a:solidFill>
                  <a:srgbClr val="E0EDF9"/>
                </a:solidFill>
              </a:rPr>
              <a:t> </a:t>
            </a:r>
            <a:r>
              <a:t>implements</a:t>
            </a:r>
            <a:r>
              <a:rPr>
                <a:solidFill>
                  <a:srgbClr val="E0EDF9"/>
                </a:solidFill>
              </a:rPr>
              <a:t> </a:t>
            </a:r>
            <a:r>
              <a:rPr>
                <a:solidFill>
                  <a:srgbClr val="8FF3F8"/>
                </a:solidFill>
              </a:rPr>
              <a:t>Serializable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"num_giga"</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numGiga</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"extra_giga_fee"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extraGigaFee</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"mobileInternet"</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ServicePackage</a:t>
            </a:r>
            <a:r>
              <a:rPr>
                <a:solidFill>
                  <a:srgbClr val="EBECFB"/>
                </a:solidFill>
              </a:rPr>
              <a:t>&gt;</a:t>
            </a:r>
            <a:r>
              <a:t> </a:t>
            </a:r>
            <a:r>
              <a:rPr>
                <a:solidFill>
                  <a:srgbClr val="75E6FA"/>
                </a:solidFill>
              </a:rPr>
              <a:t>servicePackages</a:t>
            </a:r>
            <a:r>
              <a:rPr>
                <a:solidFill>
                  <a:srgbClr val="EBECFB"/>
                </a:solidFill>
              </a:rPr>
              <a:t>;</a:t>
            </a:r>
            <a:endParaRPr>
              <a:solidFill>
                <a:srgbClr val="75E6FA"/>
              </a:solidFill>
            </a:endParaR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Title 1"/>
          <p:cNvSpPr txBox="1"/>
          <p:nvPr>
            <p:ph type="title"/>
          </p:nvPr>
        </p:nvSpPr>
        <p:spPr>
          <a:xfrm>
            <a:off x="358774" y="296861"/>
            <a:ext cx="8389940" cy="468314"/>
          </a:xfrm>
          <a:prstGeom prst="rect">
            <a:avLst/>
          </a:prstGeom>
        </p:spPr>
        <p:txBody>
          <a:bodyPr/>
          <a:lstStyle>
            <a:lvl1pPr defTabSz="637794">
              <a:defRPr sz="2976"/>
            </a:lvl1pPr>
          </a:lstStyle>
          <a:p>
            <a:pPr/>
            <a:r>
              <a:t>Entity OptionalProduct</a:t>
            </a:r>
          </a:p>
        </p:txBody>
      </p:sp>
      <p:sp>
        <p:nvSpPr>
          <p:cNvPr id="732" name="Content Placeholder 4"/>
          <p:cNvSpPr txBox="1"/>
          <p:nvPr>
            <p:ph type="body" idx="1"/>
          </p:nvPr>
        </p:nvSpPr>
        <p:spPr>
          <a:xfrm>
            <a:off x="358775" y="1016000"/>
            <a:ext cx="8389940" cy="5473700"/>
          </a:xfrm>
          <a:prstGeom prst="rect">
            <a:avLst/>
          </a:prstGeom>
          <a:solidFill>
            <a:srgbClr val="000000"/>
          </a:solidFill>
        </p:spPr>
        <p:txBody>
          <a:bodyPr/>
          <a:lstStyle/>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@Entity</a:t>
            </a:r>
          </a:p>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"optional_product"</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@NamedQueries</a:t>
            </a:r>
            <a:r>
              <a:rPr i="0">
                <a:solidFill>
                  <a:srgbClr val="FAFBF6"/>
                </a:solidFill>
              </a:rPr>
              <a:t>({</a:t>
            </a:r>
            <a:r>
              <a:rPr i="0">
                <a:solidFill>
                  <a:srgbClr val="E0EDF9"/>
                </a:solidFill>
              </a:rPr>
              <a:t> </a:t>
            </a:r>
            <a:endParaRPr>
              <a:solidFill>
                <a:srgbClr val="E0EDF9"/>
              </a:solidFill>
            </a:endParaRPr>
          </a:p>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	@NamedQuery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"OptionalProduct.findAll"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op FROM 									OptionalProduct op"</a:t>
            </a:r>
            <a:r>
              <a:rPr i="0">
                <a:solidFill>
                  <a:srgbClr val="FAFBF6"/>
                </a:solidFill>
              </a:rPr>
              <a:t>)</a:t>
            </a:r>
            <a:r>
              <a:rPr i="0">
                <a:solidFill>
                  <a:srgbClr val="EBECFB"/>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"OptionalProduct.findByName"</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op FROM 							OptionalProduct op WHERE op.name = :name"</a:t>
            </a:r>
            <a:r>
              <a:rPr>
                <a:solidFill>
                  <a:srgbClr val="FAFBF6"/>
                </a:solidFill>
              </a:rPr>
              <a:t>)</a:t>
            </a:r>
            <a:r>
              <a:t> </a:t>
            </a:r>
            <a:r>
              <a:rPr>
                <a:solidFill>
                  <a:srgbClr val="FAFBF6"/>
                </a:solidFill>
              </a:rPr>
              <a:t>})</a:t>
            </a:r>
          </a:p>
          <a:p>
            <a:pPr marL="0" indent="0" defTabSz="411479">
              <a:lnSpc>
                <a:spcPct val="100000"/>
              </a:lnSpc>
              <a:spcBef>
                <a:spcPts val="0"/>
              </a:spcBef>
              <a:buSzTx/>
              <a:buNone/>
              <a:defRPr sz="14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OptionalProduct</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@Id</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"monthly_fee"</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monthlyFee</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@ManyToMany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"optionalProducts"</a:t>
            </a:r>
            <a:r>
              <a:rPr>
                <a:solidFill>
                  <a:srgbClr val="FAFBF6"/>
                </a:solidFill>
              </a:rPr>
              <a:t>)</a:t>
            </a:r>
            <a:r>
              <a:t> </a:t>
            </a:r>
          </a:p>
          <a:p>
            <a:pPr marL="0" indent="0" defTabSz="411479">
              <a:lnSpc>
                <a:spcPct val="100000"/>
              </a:lnSpc>
              <a:spcBef>
                <a:spcPts val="0"/>
              </a:spcBef>
              <a:buSzTx/>
              <a:buNone/>
              <a:defRPr sz="1400">
                <a:solidFill>
                  <a:srgbClr val="D78025"/>
                </a:solidFill>
                <a:latin typeface="Menlo Regular"/>
                <a:ea typeface="Menlo Regular"/>
                <a:cs typeface="Menlo Regular"/>
                <a:sym typeface="Menlo Regular"/>
              </a:defRPr>
            </a:pPr>
            <a:r>
              <a:t>	private</a:t>
            </a:r>
            <a:r>
              <a:rPr>
                <a:solidFill>
                  <a:srgbClr val="E0EDF9"/>
                </a:solidFill>
              </a:rPr>
              <a:t> </a:t>
            </a:r>
            <a:r>
              <a:rPr>
                <a:solidFill>
                  <a:srgbClr val="00A2CE"/>
                </a:solidFill>
              </a:rPr>
              <a:t>Collection</a:t>
            </a:r>
            <a:r>
              <a:rPr>
                <a:solidFill>
                  <a:srgbClr val="EBECFB"/>
                </a:solidFill>
              </a:rPr>
              <a:t>&lt;</a:t>
            </a:r>
            <a:r>
              <a:rPr>
                <a:solidFill>
                  <a:srgbClr val="C080E1"/>
                </a:solidFill>
              </a:rPr>
              <a:t>ServicePackage</a:t>
            </a:r>
            <a:r>
              <a:rPr>
                <a:solidFill>
                  <a:srgbClr val="EBECFB"/>
                </a:solidFill>
              </a:rPr>
              <a:t>&gt;</a:t>
            </a:r>
            <a:r>
              <a:rPr>
                <a:solidFill>
                  <a:srgbClr val="E0EDF9"/>
                </a:solidFill>
              </a:rPr>
              <a:t> </a:t>
            </a:r>
            <a:r>
              <a:rPr>
                <a:solidFill>
                  <a:srgbClr val="00CEB2"/>
                </a:solidFill>
              </a:rPr>
              <a:t>servicePackages</a:t>
            </a:r>
            <a:r>
              <a:rPr>
                <a:solidFill>
                  <a:srgbClr val="EBECFB"/>
                </a:solidFill>
              </a:rPr>
              <a:t>;</a:t>
            </a:r>
            <a:r>
              <a:rPr>
                <a:solidFill>
                  <a:srgbClr val="00CEB2"/>
                </a:solidFill>
              </a:rPr>
              <a:t>	</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@ManyToMany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"optionalProducts"</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Order</a:t>
            </a:r>
            <a:r>
              <a:rPr>
                <a:solidFill>
                  <a:srgbClr val="EBECFB"/>
                </a:solidFill>
              </a:rPr>
              <a:t>&gt;</a:t>
            </a:r>
            <a:r>
              <a:t> </a:t>
            </a:r>
            <a:r>
              <a:rPr>
                <a:solidFill>
                  <a:srgbClr val="75E6FA"/>
                </a:solidFill>
              </a:rPr>
              <a:t>orders</a:t>
            </a:r>
            <a:r>
              <a:rPr>
                <a:solidFill>
                  <a:srgbClr val="EBECFB"/>
                </a:solidFill>
              </a:rPr>
              <a: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Title 1"/>
          <p:cNvSpPr txBox="1"/>
          <p:nvPr>
            <p:ph type="title"/>
          </p:nvPr>
        </p:nvSpPr>
        <p:spPr>
          <a:xfrm>
            <a:off x="358774" y="296863"/>
            <a:ext cx="8389940" cy="468313"/>
          </a:xfrm>
          <a:prstGeom prst="rect">
            <a:avLst/>
          </a:prstGeom>
        </p:spPr>
        <p:txBody>
          <a:bodyPr/>
          <a:lstStyle>
            <a:lvl1pPr defTabSz="637794">
              <a:defRPr sz="2976"/>
            </a:lvl1pPr>
          </a:lstStyle>
          <a:p>
            <a:pPr/>
            <a:r>
              <a:t>Entity Order</a:t>
            </a:r>
          </a:p>
        </p:txBody>
      </p:sp>
      <p:sp>
        <p:nvSpPr>
          <p:cNvPr id="735" name="Content Placeholder 4"/>
          <p:cNvSpPr txBox="1"/>
          <p:nvPr>
            <p:ph type="body" idx="1"/>
          </p:nvPr>
        </p:nvSpPr>
        <p:spPr>
          <a:xfrm>
            <a:off x="358774" y="1015998"/>
            <a:ext cx="8389940" cy="5473703"/>
          </a:xfrm>
          <a:prstGeom prst="rect">
            <a:avLst/>
          </a:prstGeom>
          <a:solidFill>
            <a:srgbClr val="000000"/>
          </a:solidFill>
        </p:spPr>
        <p:txBody>
          <a:bodyPr/>
          <a:lstStyle/>
          <a:p>
            <a:pPr marL="0" indent="0" defTabSz="228600">
              <a:spcBef>
                <a:spcPts val="0"/>
              </a:spcBef>
              <a:buSzTx/>
              <a:buNone/>
              <a:defRPr i="1" sz="800">
                <a:solidFill>
                  <a:srgbClr val="B0B0B0"/>
                </a:solidFill>
                <a:latin typeface="Menlo Regular"/>
                <a:ea typeface="Menlo Regular"/>
                <a:cs typeface="Menlo Regular"/>
                <a:sym typeface="Menlo Regular"/>
              </a:defRPr>
            </a:pPr>
            <a:r>
              <a:t>@Entity</a:t>
            </a:r>
          </a:p>
          <a:p>
            <a:pPr marL="0" indent="0" defTabSz="228600">
              <a:spcBef>
                <a:spcPts val="0"/>
              </a:spcBef>
              <a:buSzTx/>
              <a:buNone/>
              <a:defRPr i="1" sz="8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"orders"</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228600">
              <a:spcBef>
                <a:spcPts val="0"/>
              </a:spcBef>
              <a:buSzTx/>
              <a:buNone/>
              <a:defRPr i="1" sz="800">
                <a:solidFill>
                  <a:srgbClr val="B0B0B0"/>
                </a:solidFill>
                <a:latin typeface="Menlo Regular"/>
                <a:ea typeface="Menlo Regular"/>
                <a:cs typeface="Menlo Regular"/>
                <a:sym typeface="Menlo Regular"/>
              </a:defRPr>
            </a:pPr>
            <a:r>
              <a:t>@NamedQueries</a:t>
            </a:r>
            <a:r>
              <a:rPr i="0">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"Order.findRejectedOrders"</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o FROM Order o  WHERE o.user = :user AND o.rejected = true"</a:t>
            </a:r>
            <a:r>
              <a:rPr>
                <a:solidFill>
                  <a:srgbClr val="FAFBF6"/>
                </a:solidFill>
              </a:rPr>
              <a:t>)</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"Order.findAllRejectedOrders"</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o FROM Order o  WHERE o.rejected = true"</a:t>
            </a:r>
            <a:r>
              <a:rPr>
                <a:solidFill>
                  <a:srgbClr val="FAFBF6"/>
                </a:solidFill>
              </a:rPr>
              <a:t>)})</a:t>
            </a:r>
          </a:p>
          <a:p>
            <a:pPr marL="0" indent="0" defTabSz="228600">
              <a:spcBef>
                <a:spcPts val="0"/>
              </a:spcBef>
              <a:buSzTx/>
              <a:buNone/>
              <a:defRPr sz="8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Order</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rPr>
                <a:solidFill>
                  <a:srgbClr val="EBECFB"/>
                </a:solidFill>
              </a:rPr>
              <a:t>=</a:t>
            </a:r>
            <a:r>
              <a:rPr>
                <a:solidFill>
                  <a:srgbClr val="00CEB2"/>
                </a:solidFill>
              </a:rPr>
              <a:t>"tot_amount"</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totAmount</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boolean</a:t>
            </a:r>
            <a:r>
              <a:t> </a:t>
            </a:r>
            <a:r>
              <a:rPr>
                <a:solidFill>
                  <a:srgbClr val="75E6FA"/>
                </a:solidFill>
              </a:rPr>
              <a:t>rejected</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rPr>
                <a:solidFill>
                  <a:srgbClr val="EBECFB"/>
                </a:solidFill>
              </a:rPr>
              <a:t>=</a:t>
            </a:r>
            <a:r>
              <a:rPr>
                <a:solidFill>
                  <a:srgbClr val="00CEB2"/>
                </a:solidFill>
              </a:rPr>
              <a:t>"creation_date_time"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@Temporal</a:t>
            </a:r>
            <a:r>
              <a:rPr>
                <a:solidFill>
                  <a:srgbClr val="FAFBF6"/>
                </a:solidFill>
              </a:rPr>
              <a:t>(</a:t>
            </a:r>
            <a:r>
              <a:rPr i="1">
                <a:solidFill>
                  <a:srgbClr val="D797C6"/>
                </a:solidFill>
              </a:rPr>
              <a:t>TemporalType</a:t>
            </a:r>
            <a:r>
              <a:rPr>
                <a:solidFill>
                  <a:srgbClr val="EBECFB"/>
                </a:solidFill>
              </a:rPr>
              <a:t>.</a:t>
            </a:r>
            <a:r>
              <a:rPr b="1" i="1">
                <a:solidFill>
                  <a:srgbClr val="9CE1FA"/>
                </a:solidFill>
              </a:rPr>
              <a:t>TIMESTAMP</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Date</a:t>
            </a:r>
            <a:r>
              <a:t> </a:t>
            </a:r>
            <a:r>
              <a:rPr>
                <a:solidFill>
                  <a:srgbClr val="75E6FA"/>
                </a:solidFill>
              </a:rPr>
              <a:t>creationDateTime</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rPr>
                <a:solidFill>
                  <a:srgbClr val="EBECFB"/>
                </a:solidFill>
              </a:rPr>
              <a:t>=</a:t>
            </a:r>
            <a:r>
              <a:rPr>
                <a:solidFill>
                  <a:srgbClr val="00CEB2"/>
                </a:solidFill>
              </a:rPr>
              <a:t>"start_date"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@Temporal</a:t>
            </a:r>
            <a:r>
              <a:rPr>
                <a:solidFill>
                  <a:srgbClr val="FAFBF6"/>
                </a:solidFill>
              </a:rPr>
              <a:t>(</a:t>
            </a:r>
            <a:r>
              <a:rPr i="1">
                <a:solidFill>
                  <a:srgbClr val="D797C6"/>
                </a:solidFill>
              </a:rPr>
              <a:t>TemporalType</a:t>
            </a:r>
            <a:r>
              <a:rPr>
                <a:solidFill>
                  <a:srgbClr val="EBECFB"/>
                </a:solidFill>
              </a:rPr>
              <a:t>.</a:t>
            </a:r>
            <a:r>
              <a:rPr b="1" i="1">
                <a:solidFill>
                  <a:srgbClr val="9CE1FA"/>
                </a:solidFill>
              </a:rPr>
              <a:t>DATE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Date</a:t>
            </a:r>
            <a:r>
              <a:t> </a:t>
            </a:r>
            <a:r>
              <a:rPr>
                <a:solidFill>
                  <a:srgbClr val="75E6FA"/>
                </a:solidFill>
              </a:rPr>
              <a:t>startDate</a:t>
            </a:r>
            <a:r>
              <a:rPr>
                <a:solidFill>
                  <a:srgbClr val="EBECFB"/>
                </a:solidFill>
              </a:rPr>
              <a:t>;</a:t>
            </a:r>
            <a:endParaRPr>
              <a:solidFill>
                <a:srgbClr val="EBECFB"/>
              </a:solidFill>
            </a:endParaRPr>
          </a:p>
          <a:p>
            <a:pPr marL="0" indent="0" defTabSz="228600">
              <a:spcBef>
                <a:spcPts val="0"/>
              </a:spcBef>
              <a:buSzTx/>
              <a:buNone/>
              <a:defRPr i="1" sz="800">
                <a:solidFill>
                  <a:srgbClr val="EBECFB"/>
                </a:solidFill>
                <a:latin typeface="Menlo Regular"/>
                <a:ea typeface="Menlo Regular"/>
                <a:cs typeface="Menlo Regular"/>
                <a:sym typeface="Menlo Regular"/>
              </a:defRPr>
            </a:pPr>
            <a:r>
              <a:t>	</a:t>
            </a:r>
            <a:endParaRPr>
              <a:solidFill>
                <a:srgbClr val="75E6FA"/>
              </a:solidFill>
            </a:endParaRPr>
          </a:p>
          <a:p>
            <a:pPr marL="0" indent="0" defTabSz="228600">
              <a:spcBef>
                <a:spcPts val="0"/>
              </a:spcBef>
              <a:buSzTx/>
              <a:buNone/>
              <a:defRPr i="1" sz="800">
                <a:solidFill>
                  <a:srgbClr val="EBECFB"/>
                </a:solidFill>
                <a:latin typeface="Menlo Regular"/>
                <a:ea typeface="Menlo Regular"/>
                <a:cs typeface="Menlo Regular"/>
                <a:sym typeface="Menlo Regular"/>
              </a:defRPr>
            </a:pPr>
            <a:r>
              <a:t>	</a:t>
            </a:r>
            <a:r>
              <a:rPr>
                <a:solidFill>
                  <a:srgbClr val="B0B0B0"/>
                </a:solidFill>
              </a:rPr>
              <a:t>@Column</a:t>
            </a:r>
            <a:r>
              <a:rPr i="0">
                <a:solidFill>
                  <a:srgbClr val="FAFBF6"/>
                </a:solidFill>
              </a:rPr>
              <a:t>(</a:t>
            </a:r>
            <a:r>
              <a:rPr i="0">
                <a:solidFill>
                  <a:srgbClr val="F16477"/>
                </a:solidFill>
              </a:rPr>
              <a:t>name</a:t>
            </a:r>
            <a:r>
              <a:rPr i="0">
                <a:solidFill>
                  <a:srgbClr val="E0EDF9"/>
                </a:solidFill>
              </a:rPr>
              <a:t> </a:t>
            </a:r>
            <a:r>
              <a:rPr i="0"/>
              <a:t>=</a:t>
            </a:r>
            <a:r>
              <a:rPr i="0">
                <a:solidFill>
                  <a:srgbClr val="E0EDF9"/>
                </a:solidFill>
              </a:rPr>
              <a:t> </a:t>
            </a:r>
            <a:r>
              <a:rPr i="0">
                <a:solidFill>
                  <a:srgbClr val="75E6FA"/>
                </a:solidFill>
              </a:rPr>
              <a:t>"num_failed_payments"</a:t>
            </a:r>
            <a:r>
              <a:rPr i="0">
                <a:solidFill>
                  <a:srgbClr val="FAFBF6"/>
                </a:solidFill>
              </a:rPr>
              <a:t>)</a:t>
            </a:r>
          </a:p>
          <a:p>
            <a:pPr marL="0" indent="0" defTabSz="228600">
              <a:spcBef>
                <a:spcPts val="0"/>
              </a:spcBef>
              <a:buSzTx/>
              <a:buNone/>
              <a:defRPr sz="800">
                <a:latin typeface="Menlo Regular"/>
                <a:ea typeface="Menlo Regular"/>
                <a:cs typeface="Menlo Regular"/>
                <a:sym typeface="Menlo Regular"/>
              </a:defRPr>
            </a:pPr>
            <a:r>
              <a:t>	</a:t>
            </a:r>
            <a:r>
              <a:rPr>
                <a:solidFill>
                  <a:srgbClr val="D78025"/>
                </a:solidFill>
              </a:rPr>
              <a:t>private</a:t>
            </a:r>
            <a:r>
              <a:rPr>
                <a:solidFill>
                  <a:srgbClr val="E0EDF9"/>
                </a:solidFill>
              </a:rPr>
              <a:t> </a:t>
            </a:r>
            <a:r>
              <a:rPr>
                <a:solidFill>
                  <a:srgbClr val="D78025"/>
                </a:solidFill>
              </a:rPr>
              <a:t>int</a:t>
            </a:r>
            <a:r>
              <a:rPr>
                <a:solidFill>
                  <a:srgbClr val="E0EDF9"/>
                </a:solidFill>
              </a:rPr>
              <a:t> </a:t>
            </a:r>
            <a:r>
              <a:rPr>
                <a:solidFill>
                  <a:srgbClr val="75E6FA"/>
                </a:solidFill>
              </a:rPr>
              <a:t>numFailedPayments</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"id_user"</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User</a:t>
            </a:r>
            <a:r>
              <a:t> </a:t>
            </a:r>
            <a:r>
              <a:rPr>
                <a:solidFill>
                  <a:srgbClr val="75E6FA"/>
                </a:solidFill>
              </a:rPr>
              <a:t>user</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lnSpc>
                <a:spcPct val="100000"/>
              </a:lnSpc>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@OneToOne</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"order"</a:t>
            </a:r>
            <a:r>
              <a:rPr>
                <a:solidFill>
                  <a:srgbClr val="FAFBF6"/>
                </a:solidFill>
              </a:rPr>
              <a:t>)</a:t>
            </a:r>
          </a:p>
          <a:p>
            <a:pPr marL="0" indent="0" defTabSz="228600">
              <a:lnSpc>
                <a:spcPct val="100000"/>
              </a:lnSpc>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ActivationSchedule</a:t>
            </a:r>
            <a:r>
              <a:t> </a:t>
            </a:r>
            <a:r>
              <a:rPr>
                <a:solidFill>
                  <a:srgbClr val="75E6FA"/>
                </a:solidFill>
              </a:rPr>
              <a:t>activationSchedule</a:t>
            </a:r>
            <a:r>
              <a:rPr>
                <a:solidFill>
                  <a:srgbClr val="EBECFB"/>
                </a:solidFill>
              </a:rPr>
              <a:t>;</a:t>
            </a:r>
          </a:p>
          <a:p>
            <a:pPr marL="0" indent="0" defTabSz="228600">
              <a:lnSpc>
                <a:spcPct val="100000"/>
              </a:lnSpc>
              <a:spcBef>
                <a:spcPts val="0"/>
              </a:spcBef>
              <a:buSzTx/>
              <a:buNone/>
              <a:defRPr sz="800">
                <a:solidFill>
                  <a:srgbClr val="00A2CE"/>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"id_servicepackage"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ServicePackage</a:t>
            </a:r>
            <a:r>
              <a:t> </a:t>
            </a:r>
            <a:r>
              <a:rPr>
                <a:solidFill>
                  <a:srgbClr val="75E6FA"/>
                </a:solidFill>
              </a:rPr>
              <a:t>servicePackage</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"id_validityperiod"</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ValidityPeriod</a:t>
            </a:r>
            <a:r>
              <a:t> </a:t>
            </a:r>
            <a:r>
              <a:rPr>
                <a:solidFill>
                  <a:srgbClr val="75E6FA"/>
                </a:solidFill>
              </a:rPr>
              <a:t>validityPeriod</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@ManyToMany</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@JoinTable</a:t>
            </a:r>
            <a:r>
              <a:rPr>
                <a:solidFill>
                  <a:srgbClr val="FAFBF6"/>
                </a:solidFill>
              </a:rPr>
              <a:t>(</a:t>
            </a:r>
            <a:r>
              <a:rPr>
                <a:solidFill>
                  <a:srgbClr val="F16477"/>
                </a:solidFill>
              </a:rPr>
              <a:t>name</a:t>
            </a:r>
            <a:r>
              <a:t> </a:t>
            </a:r>
            <a:r>
              <a:rPr>
                <a:solidFill>
                  <a:srgbClr val="EBECFB"/>
                </a:solidFill>
              </a:rPr>
              <a:t>=</a:t>
            </a:r>
            <a:r>
              <a:t> </a:t>
            </a:r>
            <a:r>
              <a:rPr>
                <a:solidFill>
                  <a:srgbClr val="00CEB2"/>
                </a:solidFill>
              </a:rPr>
              <a:t>"order_optional_product"</a:t>
            </a:r>
            <a:r>
              <a:rPr>
                <a:solidFill>
                  <a:srgbClr val="EBECFB"/>
                </a:solidFill>
              </a:rPr>
              <a:t>,</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"id_order"</a:t>
            </a:r>
            <a:r>
              <a:rPr>
                <a:solidFill>
                  <a:srgbClr val="FAFBF6"/>
                </a:solidFill>
              </a:rPr>
              <a:t>)</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inverseJoinColumns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"id_optionalproduct"</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8FF3F8"/>
                </a:solidFill>
              </a:rPr>
              <a:t>List</a:t>
            </a:r>
            <a:r>
              <a:rPr>
                <a:solidFill>
                  <a:srgbClr val="EBECFB"/>
                </a:solidFill>
              </a:rPr>
              <a:t>&lt;</a:t>
            </a:r>
            <a:r>
              <a:rPr>
                <a:solidFill>
                  <a:srgbClr val="C080E1"/>
                </a:solidFill>
              </a:rPr>
              <a:t>OptionalProduct</a:t>
            </a:r>
            <a:r>
              <a:rPr>
                <a:solidFill>
                  <a:srgbClr val="EBECFB"/>
                </a:solidFill>
              </a:rPr>
              <a:t>&gt;</a:t>
            </a:r>
            <a:r>
              <a:t> </a:t>
            </a:r>
            <a:r>
              <a:rPr>
                <a:solidFill>
                  <a:srgbClr val="75E6FA"/>
                </a:solidFill>
              </a:rPr>
              <a:t>optionalProducts</a:t>
            </a:r>
            <a:r>
              <a:rPr>
                <a:solidFill>
                  <a:srgbClr val="EBECFB"/>
                </a:solidFill>
              </a:rPr>
              <a: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Title 1"/>
          <p:cNvSpPr txBox="1"/>
          <p:nvPr>
            <p:ph type="title"/>
          </p:nvPr>
        </p:nvSpPr>
        <p:spPr>
          <a:xfrm>
            <a:off x="358774" y="296863"/>
            <a:ext cx="8389940" cy="468313"/>
          </a:xfrm>
          <a:prstGeom prst="rect">
            <a:avLst/>
          </a:prstGeom>
        </p:spPr>
        <p:txBody>
          <a:bodyPr/>
          <a:lstStyle>
            <a:lvl1pPr defTabSz="637794">
              <a:defRPr sz="2976"/>
            </a:lvl1pPr>
          </a:lstStyle>
          <a:p>
            <a:pPr/>
            <a:r>
              <a:t>Entity ServicePackage</a:t>
            </a:r>
          </a:p>
        </p:txBody>
      </p:sp>
      <p:sp>
        <p:nvSpPr>
          <p:cNvPr id="738"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228600">
              <a:spcBef>
                <a:spcPts val="0"/>
              </a:spcBef>
              <a:buSzTx/>
              <a:buNone/>
              <a:defRPr i="1" sz="800">
                <a:solidFill>
                  <a:srgbClr val="B0B0B0"/>
                </a:solidFill>
                <a:latin typeface="Menlo Regular"/>
                <a:ea typeface="Menlo Regular"/>
                <a:cs typeface="Menlo Regular"/>
                <a:sym typeface="Menlo Regular"/>
              </a:defRPr>
            </a:pPr>
            <a:r>
              <a:t>@Entity</a:t>
            </a:r>
          </a:p>
          <a:p>
            <a:pPr marL="0" indent="0" defTabSz="228600">
              <a:spcBef>
                <a:spcPts val="0"/>
              </a:spcBef>
              <a:buSzTx/>
              <a:buNone/>
              <a:defRPr i="1" sz="8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"service_package"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228600">
              <a:spcBef>
                <a:spcPts val="0"/>
              </a:spcBef>
              <a:buSzTx/>
              <a:buNone/>
              <a:defRPr i="1" sz="800">
                <a:solidFill>
                  <a:srgbClr val="B0B0B0"/>
                </a:solidFill>
                <a:latin typeface="Menlo Regular"/>
                <a:ea typeface="Menlo Regular"/>
                <a:cs typeface="Menlo Regular"/>
                <a:sym typeface="Menlo Regular"/>
              </a:defRPr>
            </a:pPr>
            <a:r>
              <a:t>@NamedQueries</a:t>
            </a:r>
            <a:r>
              <a:rPr i="0">
                <a:solidFill>
                  <a:srgbClr val="FAFBF6"/>
                </a:solidFill>
              </a:rPr>
              <a:t>({</a:t>
            </a:r>
            <a:r>
              <a:rPr i="0">
                <a:solidFill>
                  <a:srgbClr val="E0EDF9"/>
                </a:solidFill>
              </a:rP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"ServicePackage.findAll"</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sp FROM ServicePackage sp"</a:t>
            </a:r>
            <a:r>
              <a:rPr>
                <a:solidFill>
                  <a:srgbClr val="FAFBF6"/>
                </a:solidFill>
              </a:rPr>
              <a:t>)</a:t>
            </a:r>
            <a:r>
              <a:rPr>
                <a:solidFill>
                  <a:srgbClr val="EBECFB"/>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@NamedQuery</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"ServicePackage.findByName"</a:t>
            </a:r>
            <a:r>
              <a:rPr>
                <a:solidFill>
                  <a:srgbClr val="EBECFB"/>
                </a:solidFill>
              </a:rPr>
              <a:t>,</a:t>
            </a:r>
            <a:r>
              <a:t> </a:t>
            </a:r>
            <a:r>
              <a:rPr>
                <a:solidFill>
                  <a:srgbClr val="F16477"/>
                </a:solidFill>
              </a:rPr>
              <a:t>query</a:t>
            </a:r>
            <a:r>
              <a:t> </a:t>
            </a:r>
            <a:r>
              <a:rPr>
                <a:solidFill>
                  <a:srgbClr val="EBECFB"/>
                </a:solidFill>
              </a:rPr>
              <a:t>=</a:t>
            </a:r>
            <a:r>
              <a:t> </a:t>
            </a:r>
            <a:r>
              <a:rPr>
                <a:solidFill>
                  <a:srgbClr val="00CEB2"/>
                </a:solidFill>
              </a:rPr>
              <a:t>"SELECT sp FROM ServicePackage sp WHERE sp.name = :name"</a:t>
            </a:r>
            <a:r>
              <a:rPr>
                <a:solidFill>
                  <a:srgbClr val="FAFBF6"/>
                </a:solidFill>
              </a:rPr>
              <a:t>)</a:t>
            </a:r>
            <a:r>
              <a:t> </a:t>
            </a:r>
            <a:r>
              <a:rPr>
                <a:solidFill>
                  <a:srgbClr val="FAFBF6"/>
                </a:solidFill>
              </a:rPr>
              <a:t>})</a:t>
            </a:r>
          </a:p>
          <a:p>
            <a:pPr marL="0" indent="0" defTabSz="228600">
              <a:spcBef>
                <a:spcPts val="0"/>
              </a:spcBef>
              <a:buSzTx/>
              <a:buNone/>
              <a:defRPr sz="8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ServicePackage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@Id</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String</a:t>
            </a:r>
            <a:r>
              <a:t> </a:t>
            </a:r>
            <a:r>
              <a:rPr>
                <a:solidFill>
                  <a:srgbClr val="75E6FA"/>
                </a:solidFill>
              </a:rPr>
              <a:t>name</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"id_fixedphone"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FixedPhone</a:t>
            </a:r>
            <a:r>
              <a:t> </a:t>
            </a:r>
            <a:r>
              <a:rPr>
                <a:solidFill>
                  <a:srgbClr val="75E6FA"/>
                </a:solidFill>
              </a:rPr>
              <a:t>fixedPhone</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"id_mobilephone"</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MobilePhone</a:t>
            </a:r>
            <a:r>
              <a:t> </a:t>
            </a:r>
            <a:r>
              <a:rPr>
                <a:solidFill>
                  <a:srgbClr val="75E6FA"/>
                </a:solidFill>
              </a:rPr>
              <a:t>mobilePhone</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"id_fixedinternet"</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FixedInternet</a:t>
            </a:r>
            <a:r>
              <a:t> </a:t>
            </a:r>
            <a:r>
              <a:rPr>
                <a:solidFill>
                  <a:srgbClr val="75E6FA"/>
                </a:solidFill>
              </a:rPr>
              <a:t>fixedInternet</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@ManyToOne</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"id_mobileinternet"</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MobileInternet</a:t>
            </a:r>
            <a:r>
              <a:t> </a:t>
            </a:r>
            <a:r>
              <a:rPr>
                <a:solidFill>
                  <a:srgbClr val="75E6FA"/>
                </a:solidFill>
              </a:rPr>
              <a:t>mobileInternet</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lnSpc>
                <a:spcPct val="100000"/>
              </a:lnSpc>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"servicePackage"</a:t>
            </a:r>
            <a:r>
              <a:rPr>
                <a:solidFill>
                  <a:srgbClr val="FAFBF6"/>
                </a:solidFill>
              </a:rPr>
              <a:t>)</a:t>
            </a:r>
          </a:p>
          <a:p>
            <a:pPr marL="0" indent="0" defTabSz="228600">
              <a:lnSpc>
                <a:spcPct val="100000"/>
              </a:lnSpc>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Collection</a:t>
            </a:r>
            <a:r>
              <a:rPr>
                <a:solidFill>
                  <a:srgbClr val="EBECFB"/>
                </a:solidFill>
              </a:rPr>
              <a:t>&lt;</a:t>
            </a:r>
            <a:r>
              <a:rPr>
                <a:solidFill>
                  <a:srgbClr val="C080E1"/>
                </a:solidFill>
              </a:rPr>
              <a:t>Order</a:t>
            </a:r>
            <a:r>
              <a:rPr>
                <a:solidFill>
                  <a:srgbClr val="EBECFB"/>
                </a:solidFill>
              </a:rPr>
              <a:t>&gt;</a:t>
            </a:r>
            <a:r>
              <a:t> </a:t>
            </a:r>
            <a:r>
              <a:rPr>
                <a:solidFill>
                  <a:srgbClr val="75E6FA"/>
                </a:solidFill>
              </a:rPr>
              <a:t>orders</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@ManyToMany</a:t>
            </a:r>
            <a:r>
              <a:rPr>
                <a:solidFill>
                  <a:srgbClr val="FAFBF6"/>
                </a:solidFill>
              </a:rPr>
              <a:t>(</a:t>
            </a:r>
            <a:r>
              <a:rPr>
                <a:solidFill>
                  <a:srgbClr val="F16477"/>
                </a:solidFill>
              </a:rPr>
              <a:t>fetch</a:t>
            </a:r>
            <a:r>
              <a:t> </a:t>
            </a:r>
            <a:r>
              <a:rPr>
                <a:solidFill>
                  <a:srgbClr val="EBECFB"/>
                </a:solidFill>
              </a:rPr>
              <a:t>=</a:t>
            </a:r>
            <a:r>
              <a:t> </a:t>
            </a:r>
            <a:r>
              <a:rPr i="1">
                <a:solidFill>
                  <a:srgbClr val="D797C6"/>
                </a:solidFill>
              </a:rPr>
              <a:t>FetchType</a:t>
            </a:r>
            <a:r>
              <a:rPr>
                <a:solidFill>
                  <a:srgbClr val="EBECFB"/>
                </a:solidFill>
              </a:rPr>
              <a:t>.</a:t>
            </a:r>
            <a:r>
              <a:rPr b="1" i="1">
                <a:solidFill>
                  <a:srgbClr val="9CE1FA"/>
                </a:solidFill>
              </a:rPr>
              <a:t>EAGER</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@JoinTable</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"service_package_validity_period"</a:t>
            </a:r>
            <a:r>
              <a:rPr>
                <a:solidFill>
                  <a:srgbClr val="EBECFB"/>
                </a:solidFill>
              </a:rPr>
              <a:t>,</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"id_servicepackage"</a:t>
            </a:r>
            <a:r>
              <a:rPr>
                <a:solidFill>
                  <a:srgbClr val="FAFBF6"/>
                </a:solidFill>
              </a:rPr>
              <a:t>)</a:t>
            </a:r>
            <a:r>
              <a:rPr>
                <a:solidFill>
                  <a:srgbClr val="EBECFB"/>
                </a:solidFill>
              </a:rPr>
              <a:t>,</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inverseJoinColumns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"id_validityperiod"</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8FF3F8"/>
                </a:solidFill>
              </a:rPr>
              <a:t>List</a:t>
            </a:r>
            <a:r>
              <a:rPr>
                <a:solidFill>
                  <a:srgbClr val="EBECFB"/>
                </a:solidFill>
              </a:rPr>
              <a:t>&lt;</a:t>
            </a:r>
            <a:r>
              <a:rPr>
                <a:solidFill>
                  <a:srgbClr val="C080E1"/>
                </a:solidFill>
              </a:rPr>
              <a:t>ValidityPeriod</a:t>
            </a:r>
            <a:r>
              <a:rPr>
                <a:solidFill>
                  <a:srgbClr val="EBECFB"/>
                </a:solidFill>
              </a:rPr>
              <a:t>&gt;</a:t>
            </a:r>
            <a:r>
              <a:t> </a:t>
            </a:r>
            <a:r>
              <a:rPr>
                <a:solidFill>
                  <a:srgbClr val="75E6FA"/>
                </a:solidFill>
              </a:rPr>
              <a:t>validityPeriods</a:t>
            </a:r>
            <a:r>
              <a:rPr>
                <a:solidFill>
                  <a:srgbClr val="EBECFB"/>
                </a:solidFill>
              </a:rPr>
              <a:t>;</a:t>
            </a:r>
          </a:p>
          <a:p>
            <a:pPr marL="0" indent="0" defTabSz="228600">
              <a:spcBef>
                <a:spcPts val="0"/>
              </a:spcBef>
              <a:buSzTx/>
              <a:buNone/>
              <a:defRPr sz="800">
                <a:latin typeface="Menlo Regular"/>
                <a:ea typeface="Menlo Regular"/>
                <a:cs typeface="Menlo Regular"/>
                <a:sym typeface="Menlo Regular"/>
              </a:defRPr>
            </a:pP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@ManyToMany</a:t>
            </a:r>
            <a:r>
              <a:rPr>
                <a:solidFill>
                  <a:srgbClr val="FAFBF6"/>
                </a:solidFill>
              </a:rPr>
              <a:t>(</a:t>
            </a:r>
            <a:r>
              <a:rPr>
                <a:solidFill>
                  <a:srgbClr val="F16477"/>
                </a:solidFill>
              </a:rPr>
              <a:t>fetch</a:t>
            </a:r>
            <a:r>
              <a:t> </a:t>
            </a:r>
            <a:r>
              <a:rPr>
                <a:solidFill>
                  <a:srgbClr val="EBECFB"/>
                </a:solidFill>
              </a:rPr>
              <a:t>=</a:t>
            </a:r>
            <a:r>
              <a:t> </a:t>
            </a:r>
            <a:r>
              <a:rPr i="1">
                <a:solidFill>
                  <a:srgbClr val="D797C6"/>
                </a:solidFill>
              </a:rPr>
              <a:t>FetchType</a:t>
            </a:r>
            <a:r>
              <a:rPr>
                <a:solidFill>
                  <a:srgbClr val="EBECFB"/>
                </a:solidFill>
              </a:rPr>
              <a:t>.</a:t>
            </a:r>
            <a:r>
              <a:rPr b="1" i="1">
                <a:solidFill>
                  <a:srgbClr val="9CE1FA"/>
                </a:solidFill>
              </a:rPr>
              <a:t>EAGER</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i="1">
                <a:solidFill>
                  <a:srgbClr val="B0B0B0"/>
                </a:solidFill>
              </a:rPr>
              <a:t>@JoinTable</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"service_package_optional_product"</a:t>
            </a:r>
            <a:r>
              <a:rPr>
                <a:solidFill>
                  <a:srgbClr val="EBECFB"/>
                </a:solidFill>
              </a:rPr>
              <a:t>,</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"id_servicepackage"</a:t>
            </a:r>
            <a:r>
              <a:rPr>
                <a:solidFill>
                  <a:srgbClr val="FAFBF6"/>
                </a:solidFill>
              </a:rPr>
              <a:t>)</a:t>
            </a:r>
            <a:r>
              <a:rPr>
                <a:solidFill>
                  <a:srgbClr val="EBECFB"/>
                </a:solidFill>
              </a:rPr>
              <a:t>,</a:t>
            </a:r>
            <a:r>
              <a:t> </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F16477"/>
                </a:solidFill>
              </a:rPr>
              <a:t>inverseJoinColumns</a:t>
            </a:r>
            <a:r>
              <a:t> </a:t>
            </a:r>
            <a:r>
              <a:rPr>
                <a:solidFill>
                  <a:srgbClr val="EBECFB"/>
                </a:solidFill>
              </a:rPr>
              <a:t>=</a:t>
            </a: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"id_optionalproduct"</a:t>
            </a:r>
            <a:r>
              <a:rPr>
                <a:solidFill>
                  <a:srgbClr val="FAFBF6"/>
                </a:solidFill>
              </a:rPr>
              <a:t>))</a:t>
            </a:r>
          </a:p>
          <a:p>
            <a:pPr marL="0" indent="0" defTabSz="228600">
              <a:spcBef>
                <a:spcPts val="0"/>
              </a:spcBef>
              <a:buSzTx/>
              <a:buNone/>
              <a:defRPr sz="8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8FF3F8"/>
                </a:solidFill>
              </a:rPr>
              <a:t>List</a:t>
            </a:r>
            <a:r>
              <a:rPr>
                <a:solidFill>
                  <a:srgbClr val="EBECFB"/>
                </a:solidFill>
              </a:rPr>
              <a:t>&lt;</a:t>
            </a:r>
            <a:r>
              <a:rPr>
                <a:solidFill>
                  <a:srgbClr val="C080E1"/>
                </a:solidFill>
              </a:rPr>
              <a:t>OptionalProduct</a:t>
            </a:r>
            <a:r>
              <a:rPr>
                <a:solidFill>
                  <a:srgbClr val="EBECFB"/>
                </a:solidFill>
              </a:rPr>
              <a:t>&gt;</a:t>
            </a:r>
            <a:r>
              <a:t> </a:t>
            </a:r>
            <a:r>
              <a:rPr>
                <a:solidFill>
                  <a:srgbClr val="75E6FA"/>
                </a:solidFill>
              </a:rPr>
              <a:t>optionalProducts</a:t>
            </a:r>
            <a:r>
              <a:rPr>
                <a:solidFill>
                  <a:srgbClr val="EBECFB"/>
                </a:solidFill>
              </a:rPr>
              <a: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Title 1"/>
          <p:cNvSpPr txBox="1"/>
          <p:nvPr>
            <p:ph type="title"/>
          </p:nvPr>
        </p:nvSpPr>
        <p:spPr>
          <a:xfrm>
            <a:off x="358774" y="296863"/>
            <a:ext cx="8389940" cy="468313"/>
          </a:xfrm>
          <a:prstGeom prst="rect">
            <a:avLst/>
          </a:prstGeom>
        </p:spPr>
        <p:txBody>
          <a:bodyPr/>
          <a:lstStyle>
            <a:lvl1pPr defTabSz="637794">
              <a:defRPr sz="2976"/>
            </a:lvl1pPr>
          </a:lstStyle>
          <a:p>
            <a:pPr/>
            <a:r>
              <a:t>Entity ValidityPeriod</a:t>
            </a:r>
          </a:p>
        </p:txBody>
      </p:sp>
      <p:sp>
        <p:nvSpPr>
          <p:cNvPr id="741" name="Content Placeholder 4"/>
          <p:cNvSpPr txBox="1"/>
          <p:nvPr>
            <p:ph type="body" idx="1"/>
          </p:nvPr>
        </p:nvSpPr>
        <p:spPr>
          <a:xfrm>
            <a:off x="358775" y="1015999"/>
            <a:ext cx="8389940" cy="5473703"/>
          </a:xfrm>
          <a:prstGeom prst="rect">
            <a:avLst/>
          </a:prstGeom>
          <a:solidFill>
            <a:srgbClr val="000000"/>
          </a:solidFill>
        </p:spPr>
        <p:txBody>
          <a:bodyPr/>
          <a:lstStyle/>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@Entity</a:t>
            </a:r>
          </a:p>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"validity_period"</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11479">
              <a:lnSpc>
                <a:spcPct val="100000"/>
              </a:lnSpc>
              <a:spcBef>
                <a:spcPts val="0"/>
              </a:spcBef>
              <a:buSzTx/>
              <a:buNone/>
              <a:defRPr i="1" sz="14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"ValidityPeriod.findAll"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vp FROM ValidityPeriod vp"</a:t>
            </a:r>
            <a:r>
              <a:rPr i="0">
                <a:solidFill>
                  <a:srgbClr val="FAFBF6"/>
                </a:solidFill>
              </a:rPr>
              <a:t>)</a:t>
            </a:r>
          </a:p>
          <a:p>
            <a:pPr marL="0" indent="0" defTabSz="411479">
              <a:lnSpc>
                <a:spcPct val="100000"/>
              </a:lnSpc>
              <a:spcBef>
                <a:spcPts val="0"/>
              </a:spcBef>
              <a:buSzTx/>
              <a:buNone/>
              <a:defRPr sz="14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ValidityPeriod</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@Id</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"monthly_fee"</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float</a:t>
            </a:r>
            <a:r>
              <a:t> </a:t>
            </a:r>
            <a:r>
              <a:rPr>
                <a:solidFill>
                  <a:srgbClr val="75E6FA"/>
                </a:solidFill>
              </a:rPr>
              <a:t>monthlyFee</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"num_months"</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numMonths</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@OneToMany</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"validityPeriod"</a:t>
            </a:r>
            <a:r>
              <a:rPr>
                <a:solidFill>
                  <a:srgbClr val="FAFBF6"/>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8FF3F8"/>
                </a:solidFill>
              </a:rPr>
              <a:t>Collection</a:t>
            </a:r>
            <a:r>
              <a:rPr>
                <a:solidFill>
                  <a:srgbClr val="EBECFB"/>
                </a:solidFill>
              </a:rPr>
              <a:t>&lt;</a:t>
            </a:r>
            <a:r>
              <a:rPr>
                <a:solidFill>
                  <a:srgbClr val="C080E1"/>
                </a:solidFill>
              </a:rPr>
              <a:t>Order</a:t>
            </a:r>
            <a:r>
              <a:rPr>
                <a:solidFill>
                  <a:srgbClr val="EBECFB"/>
                </a:solidFill>
              </a:rPr>
              <a:t>&gt;</a:t>
            </a:r>
            <a:r>
              <a:t> </a:t>
            </a:r>
            <a:r>
              <a:rPr>
                <a:solidFill>
                  <a:srgbClr val="75E6FA"/>
                </a:solidFill>
              </a:rPr>
              <a:t>orders</a:t>
            </a:r>
            <a:r>
              <a:rPr>
                <a:solidFill>
                  <a:srgbClr val="EBECFB"/>
                </a:solidFill>
              </a:rPr>
              <a:t>;</a:t>
            </a:r>
          </a:p>
          <a:p>
            <a:pPr marL="0" indent="0" defTabSz="411479">
              <a:lnSpc>
                <a:spcPct val="100000"/>
              </a:lnSpc>
              <a:spcBef>
                <a:spcPts val="0"/>
              </a:spcBef>
              <a:buSzTx/>
              <a:buNone/>
              <a:defRPr sz="1400">
                <a:latin typeface="Menlo Regular"/>
                <a:ea typeface="Menlo Regular"/>
                <a:cs typeface="Menlo Regular"/>
                <a:sym typeface="Menlo Regular"/>
              </a:defRPr>
            </a:pP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@ManyToMany</a:t>
            </a:r>
            <a:r>
              <a:t> </a:t>
            </a:r>
            <a:r>
              <a:rPr>
                <a:solidFill>
                  <a:srgbClr val="FAFBF6"/>
                </a:solidFill>
              </a:rPr>
              <a:t>(</a:t>
            </a:r>
            <a:r>
              <a:rPr>
                <a:solidFill>
                  <a:srgbClr val="F16477"/>
                </a:solidFill>
              </a:rPr>
              <a:t>mappedBy</a:t>
            </a:r>
            <a:r>
              <a:t> </a:t>
            </a:r>
            <a:r>
              <a:rPr>
                <a:solidFill>
                  <a:srgbClr val="EBECFB"/>
                </a:solidFill>
              </a:rPr>
              <a:t>=</a:t>
            </a:r>
            <a:r>
              <a:t> </a:t>
            </a:r>
            <a:r>
              <a:rPr>
                <a:solidFill>
                  <a:srgbClr val="00CEB2"/>
                </a:solidFill>
              </a:rPr>
              <a:t>"validityPeriods"</a:t>
            </a:r>
            <a:r>
              <a:rPr>
                <a:solidFill>
                  <a:srgbClr val="FAFBF6"/>
                </a:solidFill>
              </a:rPr>
              <a:t>)</a:t>
            </a:r>
            <a:r>
              <a:t> </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8FF3F8"/>
                </a:solidFill>
              </a:rPr>
              <a:t>Collection</a:t>
            </a:r>
            <a:r>
              <a:rPr>
                <a:solidFill>
                  <a:srgbClr val="EBECFB"/>
                </a:solidFill>
              </a:rPr>
              <a:t>&lt;</a:t>
            </a:r>
            <a:r>
              <a:rPr>
                <a:solidFill>
                  <a:srgbClr val="C080E1"/>
                </a:solidFill>
              </a:rPr>
              <a:t>ServicePackage</a:t>
            </a:r>
            <a:r>
              <a:rPr>
                <a:solidFill>
                  <a:srgbClr val="EBECFB"/>
                </a:solidFill>
              </a:rPr>
              <a:t>&gt;</a:t>
            </a:r>
            <a:r>
              <a:t> </a:t>
            </a:r>
            <a:r>
              <a:rPr>
                <a:solidFill>
                  <a:srgbClr val="00CEB2"/>
                </a:solidFill>
              </a:rPr>
              <a:t>servicePackages</a:t>
            </a:r>
            <a:r>
              <a:rPr>
                <a:solidFill>
                  <a:srgbClr val="EBECFB"/>
                </a:solidFill>
              </a:rPr>
              <a:t>;</a:t>
            </a:r>
          </a:p>
          <a:p>
            <a:pPr marL="0" indent="0" defTabSz="411479">
              <a:lnSpc>
                <a:spcPct val="100000"/>
              </a:lnSpc>
              <a:spcBef>
                <a:spcPts val="0"/>
              </a:spcBef>
              <a:buSzTx/>
              <a:buNone/>
              <a:defRPr sz="1400">
                <a:solidFill>
                  <a:srgbClr val="E0EDF9"/>
                </a:solidFill>
                <a:latin typeface="Menlo Regular"/>
                <a:ea typeface="Menlo Regular"/>
                <a:cs typeface="Menlo Regular"/>
                <a:sym typeface="Menlo Regular"/>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Titolo 1"/>
          <p:cNvSpPr txBox="1"/>
          <p:nvPr>
            <p:ph type="title"/>
          </p:nvPr>
        </p:nvSpPr>
        <p:spPr>
          <a:xfrm>
            <a:off x="395286" y="296863"/>
            <a:ext cx="8353426" cy="468314"/>
          </a:xfrm>
          <a:prstGeom prst="rect">
            <a:avLst/>
          </a:prstGeom>
        </p:spPr>
        <p:txBody>
          <a:bodyPr/>
          <a:lstStyle>
            <a:lvl1pPr defTabSz="637794">
              <a:defRPr sz="2976"/>
            </a:lvl1pPr>
          </a:lstStyle>
          <a:p>
            <a:pPr/>
            <a:r>
              <a:t>Materialized views mapping</a:t>
            </a:r>
          </a:p>
        </p:txBody>
      </p:sp>
      <p:sp>
        <p:nvSpPr>
          <p:cNvPr id="744" name="Segnaposto testo 2"/>
          <p:cNvSpPr txBox="1"/>
          <p:nvPr>
            <p:ph type="body" sz="half" idx="1"/>
          </p:nvPr>
        </p:nvSpPr>
        <p:spPr>
          <a:xfrm>
            <a:off x="395286" y="1948328"/>
            <a:ext cx="8353426" cy="1789954"/>
          </a:xfrm>
          <a:prstGeom prst="rect">
            <a:avLst/>
          </a:prstGeom>
        </p:spPr>
        <p:txBody>
          <a:bodyPr/>
          <a:lstStyle/>
          <a:p>
            <a:pPr marL="0" indent="0">
              <a:buSzTx/>
              <a:buNone/>
            </a:pPr>
            <a:r>
              <a:t>The additional tables are mapped in JPA as ordinary entities.</a:t>
            </a:r>
          </a:p>
          <a:p>
            <a:pPr marL="0" indent="0">
              <a:buSzTx/>
              <a:buNone/>
            </a:pPr>
            <a:r>
              <a:t>For simplicity, only the </a:t>
            </a:r>
            <a:r>
              <a:rPr u="sng"/>
              <a:t>owner</a:t>
            </a:r>
            <a:r>
              <a:t> side (@JoinColumn) of the relationships is implemented: it is used in the Sales Report page to show all the needed data of service packages, optional products and validity periods.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Title 1"/>
          <p:cNvSpPr txBox="1"/>
          <p:nvPr/>
        </p:nvSpPr>
        <p:spPr>
          <a:xfrm>
            <a:off x="413067" y="289256"/>
            <a:ext cx="8317867" cy="473857"/>
          </a:xfrm>
          <a:prstGeom prst="rect">
            <a:avLst/>
          </a:prstGeom>
          <a:ln w="12700">
            <a:miter lim="400000"/>
          </a:ln>
          <a:extLst>
            <a:ext uri="{C572A759-6A51-4108-AA02-DFA0A04FC94B}">
              <ma14:wrappingTextBoxFlag xmlns:ma14="http://schemas.microsoft.com/office/mac/drawingml/2011/main" val="1"/>
            </a:ext>
          </a:extLst>
        </p:spPr>
        <p:txBody>
          <a:bodyPr lIns="25718" tIns="25718" rIns="25718" bIns="25718" anchor="b">
            <a:normAutofit fontScale="100000" lnSpcReduction="0"/>
          </a:bodyPr>
          <a:lstStyle>
            <a:lvl1pPr algn="ctr">
              <a:lnSpc>
                <a:spcPct val="81000"/>
              </a:lnSpc>
              <a:defRPr sz="3200">
                <a:latin typeface="Calibri Light"/>
                <a:ea typeface="Calibri Light"/>
                <a:cs typeface="Calibri Light"/>
                <a:sym typeface="Calibri Light"/>
              </a:defRPr>
            </a:lvl1pPr>
          </a:lstStyle>
          <a:p>
            <a:pPr/>
            <a:r>
              <a:t>Entity Relationship diagram</a:t>
            </a:r>
          </a:p>
        </p:txBody>
      </p:sp>
      <p:grpSp>
        <p:nvGrpSpPr>
          <p:cNvPr id="127" name="Rectangle 41"/>
          <p:cNvGrpSpPr/>
          <p:nvPr/>
        </p:nvGrpSpPr>
        <p:grpSpPr>
          <a:xfrm>
            <a:off x="4487397" y="2093496"/>
            <a:ext cx="1188623" cy="598180"/>
            <a:chOff x="0" y="0"/>
            <a:chExt cx="1188622" cy="598178"/>
          </a:xfrm>
        </p:grpSpPr>
        <p:sp>
          <p:nvSpPr>
            <p:cNvPr id="125" name="Rectangle"/>
            <p:cNvSpPr/>
            <p:nvPr/>
          </p:nvSpPr>
          <p:spPr>
            <a:xfrm>
              <a:off x="-1" y="0"/>
              <a:ext cx="1188624"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26" name="SERVICE PACKAGE"/>
            <p:cNvSpPr txBox="1"/>
            <p:nvPr/>
          </p:nvSpPr>
          <p:spPr>
            <a:xfrm>
              <a:off x="35241" y="99689"/>
              <a:ext cx="1118140"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SERVICE PACKAGE</a:t>
              </a:r>
            </a:p>
          </p:txBody>
        </p:sp>
      </p:grpSp>
      <p:grpSp>
        <p:nvGrpSpPr>
          <p:cNvPr id="130" name="Rectangle 41"/>
          <p:cNvGrpSpPr/>
          <p:nvPr/>
        </p:nvGrpSpPr>
        <p:grpSpPr>
          <a:xfrm>
            <a:off x="1589611" y="2093496"/>
            <a:ext cx="1188623" cy="598180"/>
            <a:chOff x="0" y="0"/>
            <a:chExt cx="1188622" cy="598178"/>
          </a:xfrm>
        </p:grpSpPr>
        <p:sp>
          <p:nvSpPr>
            <p:cNvPr id="128" name="Rectangle"/>
            <p:cNvSpPr/>
            <p:nvPr/>
          </p:nvSpPr>
          <p:spPr>
            <a:xfrm>
              <a:off x="-1" y="0"/>
              <a:ext cx="1188624"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29" name="ORDER"/>
            <p:cNvSpPr txBox="1"/>
            <p:nvPr/>
          </p:nvSpPr>
          <p:spPr>
            <a:xfrm>
              <a:off x="35241" y="194939"/>
              <a:ext cx="1118140" cy="20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ORDER</a:t>
              </a:r>
            </a:p>
          </p:txBody>
        </p:sp>
      </p:grpSp>
      <p:grpSp>
        <p:nvGrpSpPr>
          <p:cNvPr id="133" name="Rectangle 41"/>
          <p:cNvGrpSpPr/>
          <p:nvPr/>
        </p:nvGrpSpPr>
        <p:grpSpPr>
          <a:xfrm>
            <a:off x="381740" y="4775181"/>
            <a:ext cx="1188624" cy="598180"/>
            <a:chOff x="0" y="0"/>
            <a:chExt cx="1188622" cy="598178"/>
          </a:xfrm>
        </p:grpSpPr>
        <p:sp>
          <p:nvSpPr>
            <p:cNvPr id="131" name="Rectangle"/>
            <p:cNvSpPr/>
            <p:nvPr/>
          </p:nvSpPr>
          <p:spPr>
            <a:xfrm>
              <a:off x="-1" y="0"/>
              <a:ext cx="1188624"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defRPr sz="1000"/>
              </a:pPr>
            </a:p>
          </p:txBody>
        </p:sp>
        <p:sp>
          <p:nvSpPr>
            <p:cNvPr id="132" name="USER"/>
            <p:cNvSpPr txBox="1"/>
            <p:nvPr/>
          </p:nvSpPr>
          <p:spPr>
            <a:xfrm>
              <a:off x="35241" y="194939"/>
              <a:ext cx="1118140" cy="20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USER</a:t>
              </a:r>
            </a:p>
          </p:txBody>
        </p:sp>
      </p:grpSp>
      <p:grpSp>
        <p:nvGrpSpPr>
          <p:cNvPr id="136" name="Rectangle 41"/>
          <p:cNvGrpSpPr/>
          <p:nvPr/>
        </p:nvGrpSpPr>
        <p:grpSpPr>
          <a:xfrm>
            <a:off x="7131507" y="5890460"/>
            <a:ext cx="1273519" cy="598180"/>
            <a:chOff x="0" y="0"/>
            <a:chExt cx="1273518" cy="598178"/>
          </a:xfrm>
        </p:grpSpPr>
        <p:sp>
          <p:nvSpPr>
            <p:cNvPr id="134" name="Rectangle"/>
            <p:cNvSpPr/>
            <p:nvPr/>
          </p:nvSpPr>
          <p:spPr>
            <a:xfrm>
              <a:off x="-1" y="0"/>
              <a:ext cx="1273520"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defRPr sz="1000"/>
              </a:pPr>
            </a:p>
          </p:txBody>
        </p:sp>
        <p:sp>
          <p:nvSpPr>
            <p:cNvPr id="135" name="EMPLOYEE"/>
            <p:cNvSpPr txBox="1"/>
            <p:nvPr/>
          </p:nvSpPr>
          <p:spPr>
            <a:xfrm>
              <a:off x="35242" y="194939"/>
              <a:ext cx="1203034" cy="20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EMPLOYEE</a:t>
              </a:r>
            </a:p>
          </p:txBody>
        </p:sp>
      </p:grpSp>
      <p:grpSp>
        <p:nvGrpSpPr>
          <p:cNvPr id="139" name="Rectangle 41"/>
          <p:cNvGrpSpPr/>
          <p:nvPr/>
        </p:nvGrpSpPr>
        <p:grpSpPr>
          <a:xfrm>
            <a:off x="2537786" y="5890460"/>
            <a:ext cx="1188623" cy="598180"/>
            <a:chOff x="0" y="0"/>
            <a:chExt cx="1188622" cy="598178"/>
          </a:xfrm>
        </p:grpSpPr>
        <p:sp>
          <p:nvSpPr>
            <p:cNvPr id="137" name="Rectangle"/>
            <p:cNvSpPr/>
            <p:nvPr/>
          </p:nvSpPr>
          <p:spPr>
            <a:xfrm>
              <a:off x="-1" y="0"/>
              <a:ext cx="1188624"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38" name="AUDITING TABLE"/>
            <p:cNvSpPr txBox="1"/>
            <p:nvPr/>
          </p:nvSpPr>
          <p:spPr>
            <a:xfrm>
              <a:off x="35241" y="194939"/>
              <a:ext cx="1118140" cy="20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AUDITING TABLE</a:t>
              </a:r>
            </a:p>
          </p:txBody>
        </p:sp>
      </p:grpSp>
      <p:grpSp>
        <p:nvGrpSpPr>
          <p:cNvPr id="142" name="Rectangle 41"/>
          <p:cNvGrpSpPr/>
          <p:nvPr/>
        </p:nvGrpSpPr>
        <p:grpSpPr>
          <a:xfrm>
            <a:off x="2956727" y="3851447"/>
            <a:ext cx="821396" cy="529958"/>
            <a:chOff x="0" y="0"/>
            <a:chExt cx="821395" cy="529956"/>
          </a:xfrm>
        </p:grpSpPr>
        <p:sp>
          <p:nvSpPr>
            <p:cNvPr id="140" name="Rectangle"/>
            <p:cNvSpPr/>
            <p:nvPr/>
          </p:nvSpPr>
          <p:spPr>
            <a:xfrm>
              <a:off x="-1" y="0"/>
              <a:ext cx="821397" cy="529957"/>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41" name="MOBILE PHONE"/>
            <p:cNvSpPr txBox="1"/>
            <p:nvPr/>
          </p:nvSpPr>
          <p:spPr>
            <a:xfrm>
              <a:off x="35241" y="65578"/>
              <a:ext cx="750913"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MOBILE PHONE</a:t>
              </a:r>
            </a:p>
          </p:txBody>
        </p:sp>
      </p:grpSp>
      <p:grpSp>
        <p:nvGrpSpPr>
          <p:cNvPr id="145" name="Rectangle 41"/>
          <p:cNvGrpSpPr/>
          <p:nvPr/>
        </p:nvGrpSpPr>
        <p:grpSpPr>
          <a:xfrm>
            <a:off x="4979701" y="3851447"/>
            <a:ext cx="821396" cy="529958"/>
            <a:chOff x="0" y="0"/>
            <a:chExt cx="821395" cy="529956"/>
          </a:xfrm>
        </p:grpSpPr>
        <p:sp>
          <p:nvSpPr>
            <p:cNvPr id="143" name="Rectangle"/>
            <p:cNvSpPr/>
            <p:nvPr/>
          </p:nvSpPr>
          <p:spPr>
            <a:xfrm>
              <a:off x="-1" y="0"/>
              <a:ext cx="821397" cy="529957"/>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44" name="FIXED INTERNET"/>
            <p:cNvSpPr txBox="1"/>
            <p:nvPr/>
          </p:nvSpPr>
          <p:spPr>
            <a:xfrm>
              <a:off x="35241" y="65578"/>
              <a:ext cx="750913"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FIXED INTERNET</a:t>
              </a:r>
            </a:p>
          </p:txBody>
        </p:sp>
      </p:grpSp>
      <p:grpSp>
        <p:nvGrpSpPr>
          <p:cNvPr id="148" name="Rectangle 41"/>
          <p:cNvGrpSpPr/>
          <p:nvPr/>
        </p:nvGrpSpPr>
        <p:grpSpPr>
          <a:xfrm>
            <a:off x="3968213" y="3851447"/>
            <a:ext cx="821396" cy="529958"/>
            <a:chOff x="0" y="0"/>
            <a:chExt cx="821395" cy="529956"/>
          </a:xfrm>
        </p:grpSpPr>
        <p:sp>
          <p:nvSpPr>
            <p:cNvPr id="146" name="Rectangle"/>
            <p:cNvSpPr/>
            <p:nvPr/>
          </p:nvSpPr>
          <p:spPr>
            <a:xfrm>
              <a:off x="-1" y="0"/>
              <a:ext cx="821397" cy="529957"/>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47" name="FIXED PHONE"/>
            <p:cNvSpPr txBox="1"/>
            <p:nvPr/>
          </p:nvSpPr>
          <p:spPr>
            <a:xfrm>
              <a:off x="35241" y="65578"/>
              <a:ext cx="750913"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FIXED PHONE</a:t>
              </a:r>
            </a:p>
          </p:txBody>
        </p:sp>
      </p:grpSp>
      <p:grpSp>
        <p:nvGrpSpPr>
          <p:cNvPr id="151" name="Rectangle 41"/>
          <p:cNvGrpSpPr/>
          <p:nvPr/>
        </p:nvGrpSpPr>
        <p:grpSpPr>
          <a:xfrm>
            <a:off x="5991185" y="3851447"/>
            <a:ext cx="874168" cy="529958"/>
            <a:chOff x="0" y="0"/>
            <a:chExt cx="874166" cy="529956"/>
          </a:xfrm>
        </p:grpSpPr>
        <p:sp>
          <p:nvSpPr>
            <p:cNvPr id="149" name="Rectangle"/>
            <p:cNvSpPr/>
            <p:nvPr/>
          </p:nvSpPr>
          <p:spPr>
            <a:xfrm>
              <a:off x="0" y="0"/>
              <a:ext cx="874167" cy="529957"/>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50" name="MOBILE INTERNET"/>
            <p:cNvSpPr txBox="1"/>
            <p:nvPr/>
          </p:nvSpPr>
          <p:spPr>
            <a:xfrm>
              <a:off x="35242" y="65578"/>
              <a:ext cx="803683"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MOBILE INTERNET</a:t>
              </a:r>
            </a:p>
          </p:txBody>
        </p:sp>
      </p:grpSp>
      <p:grpSp>
        <p:nvGrpSpPr>
          <p:cNvPr id="154" name="Rectangle 41"/>
          <p:cNvGrpSpPr/>
          <p:nvPr/>
        </p:nvGrpSpPr>
        <p:grpSpPr>
          <a:xfrm>
            <a:off x="7572384" y="2093496"/>
            <a:ext cx="1162070" cy="598180"/>
            <a:chOff x="0" y="0"/>
            <a:chExt cx="1162068" cy="598178"/>
          </a:xfrm>
        </p:grpSpPr>
        <p:sp>
          <p:nvSpPr>
            <p:cNvPr id="152" name="Rectangle"/>
            <p:cNvSpPr/>
            <p:nvPr/>
          </p:nvSpPr>
          <p:spPr>
            <a:xfrm>
              <a:off x="0" y="0"/>
              <a:ext cx="1162069"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53" name="VALIDITY PERIOD"/>
            <p:cNvSpPr txBox="1"/>
            <p:nvPr/>
          </p:nvSpPr>
          <p:spPr>
            <a:xfrm>
              <a:off x="35242" y="99689"/>
              <a:ext cx="1091585"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VALIDITY PERIOD</a:t>
              </a:r>
            </a:p>
          </p:txBody>
        </p:sp>
      </p:grpSp>
      <p:grpSp>
        <p:nvGrpSpPr>
          <p:cNvPr id="157" name="Rectangle 41"/>
          <p:cNvGrpSpPr/>
          <p:nvPr/>
        </p:nvGrpSpPr>
        <p:grpSpPr>
          <a:xfrm>
            <a:off x="7485312" y="3851447"/>
            <a:ext cx="1262835" cy="598180"/>
            <a:chOff x="0" y="0"/>
            <a:chExt cx="1262834" cy="598178"/>
          </a:xfrm>
        </p:grpSpPr>
        <p:sp>
          <p:nvSpPr>
            <p:cNvPr id="155" name="Rectangle"/>
            <p:cNvSpPr/>
            <p:nvPr/>
          </p:nvSpPr>
          <p:spPr>
            <a:xfrm>
              <a:off x="-1" y="0"/>
              <a:ext cx="1262836"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56" name="OPTIONAL PRODUCT"/>
            <p:cNvSpPr txBox="1"/>
            <p:nvPr/>
          </p:nvSpPr>
          <p:spPr>
            <a:xfrm>
              <a:off x="35241" y="99689"/>
              <a:ext cx="1192352"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OPTIONAL PRODUCT</a:t>
              </a:r>
            </a:p>
          </p:txBody>
        </p:sp>
      </p:grpSp>
      <p:grpSp>
        <p:nvGrpSpPr>
          <p:cNvPr id="160" name="Rectangle 41"/>
          <p:cNvGrpSpPr/>
          <p:nvPr/>
        </p:nvGrpSpPr>
        <p:grpSpPr>
          <a:xfrm>
            <a:off x="385165" y="1026430"/>
            <a:ext cx="1188624" cy="598180"/>
            <a:chOff x="0" y="0"/>
            <a:chExt cx="1188622" cy="598178"/>
          </a:xfrm>
        </p:grpSpPr>
        <p:sp>
          <p:nvSpPr>
            <p:cNvPr id="158" name="Rectangle"/>
            <p:cNvSpPr/>
            <p:nvPr/>
          </p:nvSpPr>
          <p:spPr>
            <a:xfrm>
              <a:off x="-1" y="0"/>
              <a:ext cx="1188624" cy="598179"/>
            </a:xfrm>
            <a:prstGeom prst="rect">
              <a:avLst/>
            </a:prstGeom>
            <a:solidFill>
              <a:srgbClr val="FFFFFF"/>
            </a:solidFill>
            <a:ln w="19050" cap="flat">
              <a:solidFill>
                <a:schemeClr val="accent5"/>
              </a:solidFill>
              <a:prstDash val="solid"/>
              <a:miter lim="800000"/>
            </a:ln>
            <a:effectLst/>
          </p:spPr>
          <p:txBody>
            <a:bodyPr wrap="square" lIns="45719" tIns="45719" rIns="45719" bIns="45719" numCol="1" anchor="ctr">
              <a:noAutofit/>
            </a:bodyPr>
            <a:lstStyle/>
            <a:p>
              <a:pPr algn="ctr" defTabSz="514350"/>
            </a:p>
          </p:txBody>
        </p:sp>
        <p:sp>
          <p:nvSpPr>
            <p:cNvPr id="159" name="ACTIVATION SCHEDULE"/>
            <p:cNvSpPr txBox="1"/>
            <p:nvPr/>
          </p:nvSpPr>
          <p:spPr>
            <a:xfrm>
              <a:off x="35241" y="99689"/>
              <a:ext cx="1118140" cy="39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718" tIns="25718" rIns="25718" bIns="25718" numCol="1" anchor="ctr">
              <a:spAutoFit/>
            </a:bodyPr>
            <a:lstStyle>
              <a:lvl1pPr algn="ctr" defTabSz="514350">
                <a:defRPr sz="1200"/>
              </a:lvl1pPr>
            </a:lstStyle>
            <a:p>
              <a:pPr/>
              <a:r>
                <a:t>ACTIVATION SCHEDULE</a:t>
              </a:r>
            </a:p>
          </p:txBody>
        </p:sp>
      </p:grpSp>
      <p:sp>
        <p:nvSpPr>
          <p:cNvPr id="161" name="Straight Arrow Connector 50"/>
          <p:cNvSpPr/>
          <p:nvPr/>
        </p:nvSpPr>
        <p:spPr>
          <a:xfrm>
            <a:off x="2778233" y="2392585"/>
            <a:ext cx="571802" cy="2"/>
          </a:xfrm>
          <a:prstGeom prst="line">
            <a:avLst/>
          </a:prstGeom>
          <a:ln w="6345">
            <a:solidFill>
              <a:schemeClr val="accent5"/>
            </a:solidFill>
            <a:miter/>
          </a:ln>
        </p:spPr>
        <p:txBody>
          <a:bodyPr lIns="45719" rIns="45719"/>
          <a:lstStyle/>
          <a:p>
            <a:pPr/>
          </a:p>
        </p:txBody>
      </p:sp>
      <p:sp>
        <p:nvSpPr>
          <p:cNvPr id="162" name="Straight Arrow Connector 50"/>
          <p:cNvSpPr/>
          <p:nvPr/>
        </p:nvSpPr>
        <p:spPr>
          <a:xfrm flipV="1">
            <a:off x="3945237" y="2392585"/>
            <a:ext cx="542160" cy="721"/>
          </a:xfrm>
          <a:prstGeom prst="line">
            <a:avLst/>
          </a:prstGeom>
          <a:ln w="6345">
            <a:solidFill>
              <a:schemeClr val="accent5"/>
            </a:solidFill>
            <a:miter/>
          </a:ln>
        </p:spPr>
        <p:txBody>
          <a:bodyPr lIns="45719" rIns="45719"/>
          <a:lstStyle/>
          <a:p>
            <a:pPr/>
          </a:p>
        </p:txBody>
      </p:sp>
      <p:sp>
        <p:nvSpPr>
          <p:cNvPr id="163" name="Straight Arrow Connector 50"/>
          <p:cNvSpPr/>
          <p:nvPr/>
        </p:nvSpPr>
        <p:spPr>
          <a:xfrm>
            <a:off x="5676019" y="2392585"/>
            <a:ext cx="664495" cy="2"/>
          </a:xfrm>
          <a:prstGeom prst="line">
            <a:avLst/>
          </a:prstGeom>
          <a:ln w="6345">
            <a:solidFill>
              <a:schemeClr val="accent5"/>
            </a:solidFill>
            <a:miter/>
          </a:ln>
        </p:spPr>
        <p:txBody>
          <a:bodyPr lIns="45719" rIns="45719"/>
          <a:lstStyle/>
          <a:p>
            <a:pPr/>
          </a:p>
        </p:txBody>
      </p:sp>
      <p:sp>
        <p:nvSpPr>
          <p:cNvPr id="164" name="Straight Arrow Connector 50"/>
          <p:cNvSpPr/>
          <p:nvPr/>
        </p:nvSpPr>
        <p:spPr>
          <a:xfrm>
            <a:off x="6913485" y="2392578"/>
            <a:ext cx="658899" cy="8"/>
          </a:xfrm>
          <a:prstGeom prst="line">
            <a:avLst/>
          </a:prstGeom>
          <a:ln w="6345">
            <a:solidFill>
              <a:schemeClr val="accent5"/>
            </a:solidFill>
            <a:miter/>
          </a:ln>
        </p:spPr>
        <p:txBody>
          <a:bodyPr lIns="45719" rIns="45719"/>
          <a:lstStyle/>
          <a:p>
            <a:pPr/>
          </a:p>
        </p:txBody>
      </p:sp>
      <p:sp>
        <p:nvSpPr>
          <p:cNvPr id="165" name="Straight Arrow Connector 50"/>
          <p:cNvSpPr/>
          <p:nvPr/>
        </p:nvSpPr>
        <p:spPr>
          <a:xfrm>
            <a:off x="2681390" y="1259726"/>
            <a:ext cx="2102720" cy="4156"/>
          </a:xfrm>
          <a:prstGeom prst="line">
            <a:avLst/>
          </a:prstGeom>
          <a:ln w="6345">
            <a:solidFill>
              <a:schemeClr val="accent5"/>
            </a:solidFill>
            <a:miter/>
          </a:ln>
        </p:spPr>
        <p:txBody>
          <a:bodyPr lIns="45719" rIns="45719"/>
          <a:lstStyle/>
          <a:p>
            <a:pPr/>
          </a:p>
        </p:txBody>
      </p:sp>
      <p:sp>
        <p:nvSpPr>
          <p:cNvPr id="166" name="Straight Arrow Connector 50"/>
          <p:cNvSpPr/>
          <p:nvPr/>
        </p:nvSpPr>
        <p:spPr>
          <a:xfrm flipH="1" flipV="1">
            <a:off x="2681390" y="1259726"/>
            <a:ext cx="2" cy="834483"/>
          </a:xfrm>
          <a:prstGeom prst="line">
            <a:avLst/>
          </a:prstGeom>
          <a:ln w="6345">
            <a:solidFill>
              <a:schemeClr val="accent5"/>
            </a:solidFill>
            <a:miter/>
          </a:ln>
        </p:spPr>
        <p:txBody>
          <a:bodyPr lIns="45719" rIns="45719"/>
          <a:lstStyle/>
          <a:p>
            <a:pPr/>
          </a:p>
        </p:txBody>
      </p:sp>
      <p:sp>
        <p:nvSpPr>
          <p:cNvPr id="167" name="Straight Arrow Connector 50"/>
          <p:cNvSpPr/>
          <p:nvPr/>
        </p:nvSpPr>
        <p:spPr>
          <a:xfrm>
            <a:off x="5379308" y="1263887"/>
            <a:ext cx="2495051" cy="2326"/>
          </a:xfrm>
          <a:prstGeom prst="line">
            <a:avLst/>
          </a:prstGeom>
          <a:ln w="6345">
            <a:solidFill>
              <a:schemeClr val="accent5"/>
            </a:solidFill>
            <a:miter/>
          </a:ln>
        </p:spPr>
        <p:txBody>
          <a:bodyPr lIns="45719" rIns="45719"/>
          <a:lstStyle/>
          <a:p>
            <a:pPr/>
          </a:p>
        </p:txBody>
      </p:sp>
      <p:sp>
        <p:nvSpPr>
          <p:cNvPr id="168" name="Straight Arrow Connector 50"/>
          <p:cNvSpPr/>
          <p:nvPr/>
        </p:nvSpPr>
        <p:spPr>
          <a:xfrm flipV="1">
            <a:off x="7874358" y="1263883"/>
            <a:ext cx="1" cy="830328"/>
          </a:xfrm>
          <a:prstGeom prst="line">
            <a:avLst/>
          </a:prstGeom>
          <a:ln w="6345">
            <a:solidFill>
              <a:schemeClr val="accent5"/>
            </a:solidFill>
            <a:miter/>
          </a:ln>
        </p:spPr>
        <p:txBody>
          <a:bodyPr lIns="45719" rIns="45719"/>
          <a:lstStyle/>
          <a:p>
            <a:pPr/>
          </a:p>
        </p:txBody>
      </p:sp>
      <p:sp>
        <p:nvSpPr>
          <p:cNvPr id="169" name="Straight Arrow Connector 50"/>
          <p:cNvSpPr/>
          <p:nvPr/>
        </p:nvSpPr>
        <p:spPr>
          <a:xfrm flipH="1" flipV="1">
            <a:off x="3367423" y="3686252"/>
            <a:ext cx="2" cy="165193"/>
          </a:xfrm>
          <a:prstGeom prst="line">
            <a:avLst/>
          </a:prstGeom>
          <a:ln w="6345">
            <a:solidFill>
              <a:schemeClr val="accent5"/>
            </a:solidFill>
            <a:miter/>
          </a:ln>
        </p:spPr>
        <p:txBody>
          <a:bodyPr lIns="45719" rIns="45719"/>
          <a:lstStyle/>
          <a:p>
            <a:pPr/>
          </a:p>
        </p:txBody>
      </p:sp>
      <p:sp>
        <p:nvSpPr>
          <p:cNvPr id="170" name="Straight Arrow Connector 50"/>
          <p:cNvSpPr/>
          <p:nvPr/>
        </p:nvSpPr>
        <p:spPr>
          <a:xfrm flipH="1" flipV="1">
            <a:off x="4378911" y="3686252"/>
            <a:ext cx="2" cy="165193"/>
          </a:xfrm>
          <a:prstGeom prst="line">
            <a:avLst/>
          </a:prstGeom>
          <a:ln w="6345">
            <a:solidFill>
              <a:schemeClr val="accent5"/>
            </a:solidFill>
            <a:miter/>
          </a:ln>
        </p:spPr>
        <p:txBody>
          <a:bodyPr lIns="45719" rIns="45719"/>
          <a:lstStyle/>
          <a:p>
            <a:pPr/>
          </a:p>
        </p:txBody>
      </p:sp>
      <p:sp>
        <p:nvSpPr>
          <p:cNvPr id="171" name="Straight Arrow Connector 50"/>
          <p:cNvSpPr/>
          <p:nvPr/>
        </p:nvSpPr>
        <p:spPr>
          <a:xfrm flipH="1" flipV="1">
            <a:off x="5388343" y="3689332"/>
            <a:ext cx="2" cy="165193"/>
          </a:xfrm>
          <a:prstGeom prst="line">
            <a:avLst/>
          </a:prstGeom>
          <a:ln w="6345">
            <a:solidFill>
              <a:schemeClr val="accent5"/>
            </a:solidFill>
            <a:miter/>
          </a:ln>
        </p:spPr>
        <p:txBody>
          <a:bodyPr lIns="45719" rIns="45719"/>
          <a:lstStyle/>
          <a:p>
            <a:pPr/>
          </a:p>
        </p:txBody>
      </p:sp>
      <p:sp>
        <p:nvSpPr>
          <p:cNvPr id="172" name="Straight Arrow Connector 50"/>
          <p:cNvSpPr/>
          <p:nvPr/>
        </p:nvSpPr>
        <p:spPr>
          <a:xfrm flipH="1" flipV="1">
            <a:off x="6428271" y="3686252"/>
            <a:ext cx="2" cy="165193"/>
          </a:xfrm>
          <a:prstGeom prst="line">
            <a:avLst/>
          </a:prstGeom>
          <a:ln w="6345">
            <a:solidFill>
              <a:schemeClr val="accent5"/>
            </a:solidFill>
            <a:miter/>
          </a:ln>
        </p:spPr>
        <p:txBody>
          <a:bodyPr lIns="45719" rIns="45719"/>
          <a:lstStyle/>
          <a:p>
            <a:pPr/>
          </a:p>
        </p:txBody>
      </p:sp>
      <p:sp>
        <p:nvSpPr>
          <p:cNvPr id="173" name="Straight Arrow Connector 50"/>
          <p:cNvSpPr/>
          <p:nvPr/>
        </p:nvSpPr>
        <p:spPr>
          <a:xfrm>
            <a:off x="1270133" y="2392578"/>
            <a:ext cx="317404" cy="1"/>
          </a:xfrm>
          <a:prstGeom prst="line">
            <a:avLst/>
          </a:prstGeom>
          <a:ln w="6345">
            <a:solidFill>
              <a:schemeClr val="accent5"/>
            </a:solidFill>
            <a:miter/>
          </a:ln>
        </p:spPr>
        <p:txBody>
          <a:bodyPr lIns="45719" rIns="45719"/>
          <a:lstStyle/>
          <a:p>
            <a:pPr/>
          </a:p>
        </p:txBody>
      </p:sp>
      <p:sp>
        <p:nvSpPr>
          <p:cNvPr id="174" name="Straight Arrow Connector 50"/>
          <p:cNvSpPr/>
          <p:nvPr/>
        </p:nvSpPr>
        <p:spPr>
          <a:xfrm flipH="1">
            <a:off x="978173" y="1624610"/>
            <a:ext cx="1305" cy="505422"/>
          </a:xfrm>
          <a:prstGeom prst="line">
            <a:avLst/>
          </a:prstGeom>
          <a:ln w="6345">
            <a:solidFill>
              <a:schemeClr val="accent5"/>
            </a:solidFill>
            <a:miter/>
          </a:ln>
        </p:spPr>
        <p:txBody>
          <a:bodyPr lIns="45719" rIns="45719"/>
          <a:lstStyle/>
          <a:p>
            <a:pPr/>
          </a:p>
        </p:txBody>
      </p:sp>
      <p:sp>
        <p:nvSpPr>
          <p:cNvPr id="175" name="Straight Arrow Connector 50"/>
          <p:cNvSpPr/>
          <p:nvPr/>
        </p:nvSpPr>
        <p:spPr>
          <a:xfrm flipV="1">
            <a:off x="979138" y="4320511"/>
            <a:ext cx="2121" cy="454670"/>
          </a:xfrm>
          <a:prstGeom prst="line">
            <a:avLst/>
          </a:prstGeom>
          <a:ln w="6345">
            <a:solidFill>
              <a:schemeClr val="accent5"/>
            </a:solidFill>
            <a:miter/>
          </a:ln>
        </p:spPr>
        <p:txBody>
          <a:bodyPr lIns="45719" rIns="45719"/>
          <a:lstStyle/>
          <a:p>
            <a:pPr/>
          </a:p>
        </p:txBody>
      </p:sp>
      <p:sp>
        <p:nvSpPr>
          <p:cNvPr id="176" name="Straight Arrow Connector 50"/>
          <p:cNvSpPr/>
          <p:nvPr/>
        </p:nvSpPr>
        <p:spPr>
          <a:xfrm flipV="1">
            <a:off x="978377" y="3145138"/>
            <a:ext cx="1" cy="665807"/>
          </a:xfrm>
          <a:prstGeom prst="line">
            <a:avLst/>
          </a:prstGeom>
          <a:ln w="6345">
            <a:solidFill>
              <a:schemeClr val="accent5"/>
            </a:solidFill>
            <a:miter/>
          </a:ln>
        </p:spPr>
        <p:txBody>
          <a:bodyPr lIns="45719" rIns="45719"/>
          <a:lstStyle/>
          <a:p>
            <a:pPr/>
          </a:p>
        </p:txBody>
      </p:sp>
      <p:sp>
        <p:nvSpPr>
          <p:cNvPr id="177" name="Straight Arrow Connector 50"/>
          <p:cNvSpPr/>
          <p:nvPr/>
        </p:nvSpPr>
        <p:spPr>
          <a:xfrm>
            <a:off x="978174" y="3145138"/>
            <a:ext cx="677420" cy="1"/>
          </a:xfrm>
          <a:prstGeom prst="line">
            <a:avLst/>
          </a:prstGeom>
          <a:ln w="6345">
            <a:solidFill>
              <a:schemeClr val="accent5"/>
            </a:solidFill>
            <a:miter/>
          </a:ln>
        </p:spPr>
        <p:txBody>
          <a:bodyPr lIns="45719" rIns="45719"/>
          <a:lstStyle/>
          <a:p>
            <a:pPr/>
          </a:p>
        </p:txBody>
      </p:sp>
      <p:sp>
        <p:nvSpPr>
          <p:cNvPr id="178" name="Straight Arrow Connector 50"/>
          <p:cNvSpPr/>
          <p:nvPr/>
        </p:nvSpPr>
        <p:spPr>
          <a:xfrm flipV="1">
            <a:off x="1655592" y="2691675"/>
            <a:ext cx="1" cy="453466"/>
          </a:xfrm>
          <a:prstGeom prst="line">
            <a:avLst/>
          </a:prstGeom>
          <a:ln w="6345">
            <a:solidFill>
              <a:schemeClr val="accent5"/>
            </a:solidFill>
            <a:miter/>
          </a:ln>
        </p:spPr>
        <p:txBody>
          <a:bodyPr lIns="45719" rIns="45719"/>
          <a:lstStyle/>
          <a:p>
            <a:pPr/>
          </a:p>
        </p:txBody>
      </p:sp>
      <p:sp>
        <p:nvSpPr>
          <p:cNvPr id="179" name="Straight Arrow Connector 50"/>
          <p:cNvSpPr/>
          <p:nvPr/>
        </p:nvSpPr>
        <p:spPr>
          <a:xfrm>
            <a:off x="1887214" y="6189550"/>
            <a:ext cx="650576" cy="2"/>
          </a:xfrm>
          <a:prstGeom prst="line">
            <a:avLst/>
          </a:prstGeom>
          <a:ln w="6345">
            <a:solidFill>
              <a:schemeClr val="accent5"/>
            </a:solidFill>
            <a:miter/>
          </a:ln>
        </p:spPr>
        <p:txBody>
          <a:bodyPr lIns="45719" rIns="45719"/>
          <a:lstStyle/>
          <a:p>
            <a:pPr/>
          </a:p>
        </p:txBody>
      </p:sp>
      <p:sp>
        <p:nvSpPr>
          <p:cNvPr id="180" name="Straight Arrow Connector 50"/>
          <p:cNvSpPr/>
          <p:nvPr/>
        </p:nvSpPr>
        <p:spPr>
          <a:xfrm>
            <a:off x="977099" y="6189552"/>
            <a:ext cx="315960" cy="2"/>
          </a:xfrm>
          <a:prstGeom prst="line">
            <a:avLst/>
          </a:prstGeom>
          <a:ln w="6345">
            <a:solidFill>
              <a:schemeClr val="accent5"/>
            </a:solidFill>
            <a:miter/>
          </a:ln>
        </p:spPr>
        <p:txBody>
          <a:bodyPr lIns="45719" rIns="45719"/>
          <a:lstStyle/>
          <a:p>
            <a:pPr/>
          </a:p>
        </p:txBody>
      </p:sp>
      <p:sp>
        <p:nvSpPr>
          <p:cNvPr id="181" name="Straight Arrow Connector 50"/>
          <p:cNvSpPr/>
          <p:nvPr/>
        </p:nvSpPr>
        <p:spPr>
          <a:xfrm flipV="1">
            <a:off x="980198" y="5373358"/>
            <a:ext cx="1" cy="811850"/>
          </a:xfrm>
          <a:prstGeom prst="line">
            <a:avLst/>
          </a:prstGeom>
          <a:ln w="6345">
            <a:solidFill>
              <a:schemeClr val="accent5"/>
            </a:solidFill>
            <a:miter/>
          </a:ln>
        </p:spPr>
        <p:txBody>
          <a:bodyPr lIns="45719" rIns="45719"/>
          <a:lstStyle/>
          <a:p>
            <a:pPr/>
          </a:p>
        </p:txBody>
      </p:sp>
      <p:sp>
        <p:nvSpPr>
          <p:cNvPr id="182" name="Straight Arrow Connector 50"/>
          <p:cNvSpPr/>
          <p:nvPr/>
        </p:nvSpPr>
        <p:spPr>
          <a:xfrm flipV="1">
            <a:off x="2689416" y="2690986"/>
            <a:ext cx="1" cy="2900386"/>
          </a:xfrm>
          <a:prstGeom prst="line">
            <a:avLst/>
          </a:prstGeom>
          <a:ln w="6345">
            <a:solidFill>
              <a:schemeClr val="accent5"/>
            </a:solidFill>
            <a:miter/>
          </a:ln>
        </p:spPr>
        <p:txBody>
          <a:bodyPr lIns="45719" rIns="45719"/>
          <a:lstStyle/>
          <a:p>
            <a:pPr/>
          </a:p>
        </p:txBody>
      </p:sp>
      <p:sp>
        <p:nvSpPr>
          <p:cNvPr id="183" name="Straight Arrow Connector 50"/>
          <p:cNvSpPr/>
          <p:nvPr/>
        </p:nvSpPr>
        <p:spPr>
          <a:xfrm>
            <a:off x="2681390" y="5595251"/>
            <a:ext cx="2097766" cy="1"/>
          </a:xfrm>
          <a:prstGeom prst="line">
            <a:avLst/>
          </a:prstGeom>
          <a:ln w="6345">
            <a:solidFill>
              <a:schemeClr val="accent5"/>
            </a:solidFill>
            <a:miter/>
          </a:ln>
        </p:spPr>
        <p:txBody>
          <a:bodyPr lIns="45719" rIns="45719"/>
          <a:lstStyle/>
          <a:p>
            <a:pPr/>
          </a:p>
        </p:txBody>
      </p:sp>
      <p:sp>
        <p:nvSpPr>
          <p:cNvPr id="184" name="Straight Arrow Connector 50"/>
          <p:cNvSpPr/>
          <p:nvPr/>
        </p:nvSpPr>
        <p:spPr>
          <a:xfrm>
            <a:off x="5379308" y="5595251"/>
            <a:ext cx="2424155" cy="1"/>
          </a:xfrm>
          <a:prstGeom prst="line">
            <a:avLst/>
          </a:prstGeom>
          <a:ln w="6345">
            <a:solidFill>
              <a:schemeClr val="accent5"/>
            </a:solidFill>
            <a:miter/>
          </a:ln>
        </p:spPr>
        <p:txBody>
          <a:bodyPr lIns="45719" rIns="45719"/>
          <a:lstStyle/>
          <a:p>
            <a:pPr/>
          </a:p>
        </p:txBody>
      </p:sp>
      <p:sp>
        <p:nvSpPr>
          <p:cNvPr id="185" name="Straight Arrow Connector 50"/>
          <p:cNvSpPr/>
          <p:nvPr/>
        </p:nvSpPr>
        <p:spPr>
          <a:xfrm flipV="1">
            <a:off x="7803461" y="4449626"/>
            <a:ext cx="1" cy="1141747"/>
          </a:xfrm>
          <a:prstGeom prst="line">
            <a:avLst/>
          </a:prstGeom>
          <a:ln w="6345">
            <a:solidFill>
              <a:schemeClr val="accent5"/>
            </a:solidFill>
            <a:miter/>
          </a:ln>
        </p:spPr>
        <p:txBody>
          <a:bodyPr lIns="45719" rIns="45719"/>
          <a:lstStyle/>
          <a:p>
            <a:pPr/>
          </a:p>
        </p:txBody>
      </p:sp>
      <p:sp>
        <p:nvSpPr>
          <p:cNvPr id="186" name="Straight Arrow Connector 50"/>
          <p:cNvSpPr/>
          <p:nvPr/>
        </p:nvSpPr>
        <p:spPr>
          <a:xfrm flipV="1">
            <a:off x="3367423" y="2970210"/>
            <a:ext cx="6352" cy="356203"/>
          </a:xfrm>
          <a:prstGeom prst="line">
            <a:avLst/>
          </a:prstGeom>
          <a:ln w="6345">
            <a:solidFill>
              <a:schemeClr val="accent5"/>
            </a:solidFill>
            <a:miter/>
          </a:ln>
        </p:spPr>
        <p:txBody>
          <a:bodyPr lIns="45719" rIns="45719"/>
          <a:lstStyle/>
          <a:p>
            <a:pPr/>
          </a:p>
        </p:txBody>
      </p:sp>
      <p:sp>
        <p:nvSpPr>
          <p:cNvPr id="187" name="Straight Arrow Connector 50"/>
          <p:cNvSpPr/>
          <p:nvPr/>
        </p:nvSpPr>
        <p:spPr>
          <a:xfrm flipV="1">
            <a:off x="4378909" y="3079313"/>
            <a:ext cx="1" cy="247101"/>
          </a:xfrm>
          <a:prstGeom prst="line">
            <a:avLst/>
          </a:prstGeom>
          <a:ln w="6345">
            <a:solidFill>
              <a:schemeClr val="accent5"/>
            </a:solidFill>
            <a:miter/>
          </a:ln>
        </p:spPr>
        <p:txBody>
          <a:bodyPr lIns="45719" rIns="45719"/>
          <a:lstStyle/>
          <a:p>
            <a:pPr/>
          </a:p>
        </p:txBody>
      </p:sp>
      <p:sp>
        <p:nvSpPr>
          <p:cNvPr id="188" name="Straight Arrow Connector 50"/>
          <p:cNvSpPr/>
          <p:nvPr/>
        </p:nvSpPr>
        <p:spPr>
          <a:xfrm flipV="1">
            <a:off x="5392218" y="3079313"/>
            <a:ext cx="1" cy="247101"/>
          </a:xfrm>
          <a:prstGeom prst="line">
            <a:avLst/>
          </a:prstGeom>
          <a:ln w="6345">
            <a:solidFill>
              <a:schemeClr val="accent5"/>
            </a:solidFill>
            <a:miter/>
          </a:ln>
        </p:spPr>
        <p:txBody>
          <a:bodyPr lIns="45719" rIns="45719"/>
          <a:lstStyle/>
          <a:p>
            <a:pPr/>
          </a:p>
        </p:txBody>
      </p:sp>
      <p:sp>
        <p:nvSpPr>
          <p:cNvPr id="189" name="Straight Arrow Connector 50"/>
          <p:cNvSpPr/>
          <p:nvPr/>
        </p:nvSpPr>
        <p:spPr>
          <a:xfrm flipV="1">
            <a:off x="6428268" y="2969059"/>
            <a:ext cx="1" cy="357355"/>
          </a:xfrm>
          <a:prstGeom prst="line">
            <a:avLst/>
          </a:prstGeom>
          <a:ln w="6345">
            <a:solidFill>
              <a:schemeClr val="accent5"/>
            </a:solidFill>
            <a:miter/>
          </a:ln>
        </p:spPr>
        <p:txBody>
          <a:bodyPr lIns="45719" rIns="45719"/>
          <a:lstStyle/>
          <a:p>
            <a:pPr/>
          </a:p>
        </p:txBody>
      </p:sp>
      <p:sp>
        <p:nvSpPr>
          <p:cNvPr id="190" name="Straight Arrow Connector 50"/>
          <p:cNvSpPr/>
          <p:nvPr/>
        </p:nvSpPr>
        <p:spPr>
          <a:xfrm>
            <a:off x="4378776" y="3079313"/>
            <a:ext cx="407765" cy="1"/>
          </a:xfrm>
          <a:prstGeom prst="line">
            <a:avLst/>
          </a:prstGeom>
          <a:ln w="6345">
            <a:solidFill>
              <a:schemeClr val="accent5"/>
            </a:solidFill>
            <a:miter/>
          </a:ln>
        </p:spPr>
        <p:txBody>
          <a:bodyPr lIns="45719" rIns="45719"/>
          <a:lstStyle/>
          <a:p>
            <a:pPr/>
          </a:p>
        </p:txBody>
      </p:sp>
      <p:sp>
        <p:nvSpPr>
          <p:cNvPr id="191" name="Straight Arrow Connector 50"/>
          <p:cNvSpPr/>
          <p:nvPr/>
        </p:nvSpPr>
        <p:spPr>
          <a:xfrm>
            <a:off x="5055268" y="3083469"/>
            <a:ext cx="335129" cy="1"/>
          </a:xfrm>
          <a:prstGeom prst="line">
            <a:avLst/>
          </a:prstGeom>
          <a:ln w="6345">
            <a:solidFill>
              <a:schemeClr val="accent5"/>
            </a:solidFill>
            <a:miter/>
          </a:ln>
        </p:spPr>
        <p:txBody>
          <a:bodyPr lIns="45719" rIns="45719"/>
          <a:lstStyle/>
          <a:p>
            <a:pPr/>
          </a:p>
        </p:txBody>
      </p:sp>
      <p:sp>
        <p:nvSpPr>
          <p:cNvPr id="192" name="Straight Arrow Connector 50"/>
          <p:cNvSpPr/>
          <p:nvPr/>
        </p:nvSpPr>
        <p:spPr>
          <a:xfrm>
            <a:off x="3373775" y="2970210"/>
            <a:ext cx="1193378" cy="1"/>
          </a:xfrm>
          <a:prstGeom prst="line">
            <a:avLst/>
          </a:prstGeom>
          <a:ln w="6345">
            <a:solidFill>
              <a:schemeClr val="accent5"/>
            </a:solidFill>
            <a:miter/>
          </a:ln>
        </p:spPr>
        <p:txBody>
          <a:bodyPr lIns="45719" rIns="45719"/>
          <a:lstStyle/>
          <a:p>
            <a:pPr/>
          </a:p>
        </p:txBody>
      </p:sp>
      <p:sp>
        <p:nvSpPr>
          <p:cNvPr id="193" name="Straight Arrow Connector 50"/>
          <p:cNvSpPr/>
          <p:nvPr/>
        </p:nvSpPr>
        <p:spPr>
          <a:xfrm flipV="1">
            <a:off x="4567149" y="2690986"/>
            <a:ext cx="1" cy="279225"/>
          </a:xfrm>
          <a:prstGeom prst="line">
            <a:avLst/>
          </a:prstGeom>
          <a:ln w="6345">
            <a:solidFill>
              <a:schemeClr val="accent5"/>
            </a:solidFill>
            <a:miter/>
          </a:ln>
        </p:spPr>
        <p:txBody>
          <a:bodyPr lIns="45719" rIns="45719"/>
          <a:lstStyle/>
          <a:p>
            <a:pPr/>
          </a:p>
        </p:txBody>
      </p:sp>
      <p:sp>
        <p:nvSpPr>
          <p:cNvPr id="194" name="Straight Arrow Connector 50"/>
          <p:cNvSpPr/>
          <p:nvPr/>
        </p:nvSpPr>
        <p:spPr>
          <a:xfrm flipV="1">
            <a:off x="4786541" y="2690986"/>
            <a:ext cx="1" cy="388327"/>
          </a:xfrm>
          <a:prstGeom prst="line">
            <a:avLst/>
          </a:prstGeom>
          <a:ln w="6345">
            <a:solidFill>
              <a:schemeClr val="accent5"/>
            </a:solidFill>
            <a:miter/>
          </a:ln>
        </p:spPr>
        <p:txBody>
          <a:bodyPr lIns="45719" rIns="45719"/>
          <a:lstStyle/>
          <a:p>
            <a:pPr/>
          </a:p>
        </p:txBody>
      </p:sp>
      <p:sp>
        <p:nvSpPr>
          <p:cNvPr id="195" name="Straight Arrow Connector 50"/>
          <p:cNvSpPr/>
          <p:nvPr/>
        </p:nvSpPr>
        <p:spPr>
          <a:xfrm flipV="1">
            <a:off x="5055268" y="2684305"/>
            <a:ext cx="1" cy="403323"/>
          </a:xfrm>
          <a:prstGeom prst="line">
            <a:avLst/>
          </a:prstGeom>
          <a:ln w="6345">
            <a:solidFill>
              <a:schemeClr val="accent5"/>
            </a:solidFill>
            <a:miter/>
          </a:ln>
        </p:spPr>
        <p:txBody>
          <a:bodyPr lIns="45719" rIns="45719"/>
          <a:lstStyle/>
          <a:p>
            <a:pPr/>
          </a:p>
        </p:txBody>
      </p:sp>
      <p:sp>
        <p:nvSpPr>
          <p:cNvPr id="196" name="Straight Arrow Connector 50"/>
          <p:cNvSpPr/>
          <p:nvPr/>
        </p:nvSpPr>
        <p:spPr>
          <a:xfrm flipV="1">
            <a:off x="5263674" y="2690986"/>
            <a:ext cx="1" cy="278073"/>
          </a:xfrm>
          <a:prstGeom prst="line">
            <a:avLst/>
          </a:prstGeom>
          <a:ln w="6345">
            <a:solidFill>
              <a:schemeClr val="accent5"/>
            </a:solidFill>
            <a:miter/>
          </a:ln>
        </p:spPr>
        <p:txBody>
          <a:bodyPr lIns="45719" rIns="45719"/>
          <a:lstStyle/>
          <a:p>
            <a:pPr/>
          </a:p>
        </p:txBody>
      </p:sp>
      <p:sp>
        <p:nvSpPr>
          <p:cNvPr id="197" name="Straight Arrow Connector 50"/>
          <p:cNvSpPr/>
          <p:nvPr/>
        </p:nvSpPr>
        <p:spPr>
          <a:xfrm>
            <a:off x="5263675" y="2969059"/>
            <a:ext cx="1164597" cy="1"/>
          </a:xfrm>
          <a:prstGeom prst="line">
            <a:avLst/>
          </a:prstGeom>
          <a:ln w="6345">
            <a:solidFill>
              <a:schemeClr val="accent5"/>
            </a:solidFill>
            <a:miter/>
          </a:ln>
        </p:spPr>
        <p:txBody>
          <a:bodyPr lIns="45719" rIns="45719"/>
          <a:lstStyle/>
          <a:p>
            <a:pPr/>
          </a:p>
        </p:txBody>
      </p:sp>
      <p:sp>
        <p:nvSpPr>
          <p:cNvPr id="198" name="Straight Arrow Connector 50"/>
          <p:cNvSpPr/>
          <p:nvPr/>
        </p:nvSpPr>
        <p:spPr>
          <a:xfrm flipV="1">
            <a:off x="5578161" y="2690986"/>
            <a:ext cx="1" cy="170787"/>
          </a:xfrm>
          <a:prstGeom prst="line">
            <a:avLst/>
          </a:prstGeom>
          <a:ln w="6345">
            <a:solidFill>
              <a:schemeClr val="accent5"/>
            </a:solidFill>
            <a:miter/>
          </a:ln>
        </p:spPr>
        <p:txBody>
          <a:bodyPr lIns="45719" rIns="45719"/>
          <a:lstStyle/>
          <a:p>
            <a:pPr/>
          </a:p>
        </p:txBody>
      </p:sp>
      <p:sp>
        <p:nvSpPr>
          <p:cNvPr id="199" name="Straight Arrow Connector 50"/>
          <p:cNvSpPr/>
          <p:nvPr/>
        </p:nvSpPr>
        <p:spPr>
          <a:xfrm>
            <a:off x="5578161" y="2861772"/>
            <a:ext cx="1836523" cy="1"/>
          </a:xfrm>
          <a:prstGeom prst="line">
            <a:avLst/>
          </a:prstGeom>
          <a:ln w="6345">
            <a:solidFill>
              <a:schemeClr val="accent5"/>
            </a:solidFill>
            <a:miter/>
          </a:ln>
        </p:spPr>
        <p:txBody>
          <a:bodyPr lIns="45719" rIns="45719"/>
          <a:lstStyle/>
          <a:p>
            <a:pPr/>
          </a:p>
        </p:txBody>
      </p:sp>
      <p:sp>
        <p:nvSpPr>
          <p:cNvPr id="200" name="Straight Arrow Connector 50"/>
          <p:cNvSpPr/>
          <p:nvPr/>
        </p:nvSpPr>
        <p:spPr>
          <a:xfrm flipV="1">
            <a:off x="7414683" y="2861774"/>
            <a:ext cx="1" cy="427982"/>
          </a:xfrm>
          <a:prstGeom prst="line">
            <a:avLst/>
          </a:prstGeom>
          <a:ln w="6345">
            <a:solidFill>
              <a:schemeClr val="accent5"/>
            </a:solidFill>
            <a:miter/>
          </a:ln>
        </p:spPr>
        <p:txBody>
          <a:bodyPr lIns="45719" rIns="45719"/>
          <a:lstStyle/>
          <a:p>
            <a:pPr/>
          </a:p>
        </p:txBody>
      </p:sp>
      <p:sp>
        <p:nvSpPr>
          <p:cNvPr id="201" name="Straight Arrow Connector 50"/>
          <p:cNvSpPr/>
          <p:nvPr/>
        </p:nvSpPr>
        <p:spPr>
          <a:xfrm>
            <a:off x="7414683" y="3289756"/>
            <a:ext cx="513807" cy="1"/>
          </a:xfrm>
          <a:prstGeom prst="line">
            <a:avLst/>
          </a:prstGeom>
          <a:ln w="6345">
            <a:solidFill>
              <a:schemeClr val="accent5"/>
            </a:solidFill>
            <a:miter/>
          </a:ln>
        </p:spPr>
        <p:txBody>
          <a:bodyPr lIns="45719" rIns="45719"/>
          <a:lstStyle/>
          <a:p>
            <a:pPr/>
          </a:p>
        </p:txBody>
      </p:sp>
      <p:sp>
        <p:nvSpPr>
          <p:cNvPr id="202" name="Straight Arrow Connector 50"/>
          <p:cNvSpPr/>
          <p:nvPr/>
        </p:nvSpPr>
        <p:spPr>
          <a:xfrm flipV="1">
            <a:off x="8116730" y="3469675"/>
            <a:ext cx="1" cy="381772"/>
          </a:xfrm>
          <a:prstGeom prst="line">
            <a:avLst/>
          </a:prstGeom>
          <a:ln w="6345">
            <a:solidFill>
              <a:schemeClr val="accent5"/>
            </a:solidFill>
            <a:miter/>
          </a:ln>
        </p:spPr>
        <p:txBody>
          <a:bodyPr lIns="45719" rIns="45719"/>
          <a:lstStyle/>
          <a:p>
            <a:pPr/>
          </a:p>
        </p:txBody>
      </p:sp>
      <p:sp>
        <p:nvSpPr>
          <p:cNvPr id="203" name="TextBox 39"/>
          <p:cNvSpPr txBox="1"/>
          <p:nvPr/>
        </p:nvSpPr>
        <p:spPr>
          <a:xfrm>
            <a:off x="4333659" y="5287476"/>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04" name="TextBox 39"/>
          <p:cNvSpPr txBox="1"/>
          <p:nvPr/>
        </p:nvSpPr>
        <p:spPr>
          <a:xfrm>
            <a:off x="5441491" y="5287476"/>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05" name="TextBox 39"/>
          <p:cNvSpPr txBox="1"/>
          <p:nvPr/>
        </p:nvSpPr>
        <p:spPr>
          <a:xfrm>
            <a:off x="2979016" y="2093483"/>
            <a:ext cx="33194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1:1</a:t>
            </a:r>
          </a:p>
        </p:txBody>
      </p:sp>
      <p:sp>
        <p:nvSpPr>
          <p:cNvPr id="206" name="TextBox 39"/>
          <p:cNvSpPr txBox="1"/>
          <p:nvPr/>
        </p:nvSpPr>
        <p:spPr>
          <a:xfrm>
            <a:off x="3935887" y="2093410"/>
            <a:ext cx="356604" cy="2807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07" name="TextBox 39"/>
          <p:cNvSpPr txBox="1"/>
          <p:nvPr/>
        </p:nvSpPr>
        <p:spPr>
          <a:xfrm>
            <a:off x="2978646" y="3578369"/>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08" name="TextBox 39"/>
          <p:cNvSpPr txBox="1"/>
          <p:nvPr/>
        </p:nvSpPr>
        <p:spPr>
          <a:xfrm>
            <a:off x="3936751" y="3579267"/>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09" name="TextBox 39"/>
          <p:cNvSpPr txBox="1"/>
          <p:nvPr/>
        </p:nvSpPr>
        <p:spPr>
          <a:xfrm>
            <a:off x="4993288" y="3579267"/>
            <a:ext cx="356604"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10" name="TextBox 39"/>
          <p:cNvSpPr txBox="1"/>
          <p:nvPr/>
        </p:nvSpPr>
        <p:spPr>
          <a:xfrm>
            <a:off x="6032787" y="3579267"/>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11" name="TextBox 39"/>
          <p:cNvSpPr txBox="1"/>
          <p:nvPr/>
        </p:nvSpPr>
        <p:spPr>
          <a:xfrm>
            <a:off x="2997578" y="3079868"/>
            <a:ext cx="331947" cy="2807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0:1</a:t>
            </a:r>
          </a:p>
        </p:txBody>
      </p:sp>
      <p:sp>
        <p:nvSpPr>
          <p:cNvPr id="212" name="TextBox 39"/>
          <p:cNvSpPr txBox="1"/>
          <p:nvPr/>
        </p:nvSpPr>
        <p:spPr>
          <a:xfrm>
            <a:off x="3948020" y="3071997"/>
            <a:ext cx="33194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0:1</a:t>
            </a:r>
          </a:p>
        </p:txBody>
      </p:sp>
      <p:sp>
        <p:nvSpPr>
          <p:cNvPr id="213" name="TextBox 39"/>
          <p:cNvSpPr txBox="1"/>
          <p:nvPr/>
        </p:nvSpPr>
        <p:spPr>
          <a:xfrm>
            <a:off x="4977694" y="3079063"/>
            <a:ext cx="327679"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0:1</a:t>
            </a:r>
          </a:p>
        </p:txBody>
      </p:sp>
      <p:sp>
        <p:nvSpPr>
          <p:cNvPr id="214" name="TextBox 39"/>
          <p:cNvSpPr txBox="1"/>
          <p:nvPr/>
        </p:nvSpPr>
        <p:spPr>
          <a:xfrm>
            <a:off x="6016207" y="3082130"/>
            <a:ext cx="33194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0:1</a:t>
            </a:r>
          </a:p>
        </p:txBody>
      </p:sp>
      <p:sp>
        <p:nvSpPr>
          <p:cNvPr id="215" name="TextBox 39"/>
          <p:cNvSpPr txBox="1"/>
          <p:nvPr/>
        </p:nvSpPr>
        <p:spPr>
          <a:xfrm>
            <a:off x="1034227" y="3462449"/>
            <a:ext cx="33194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1:1</a:t>
            </a:r>
          </a:p>
        </p:txBody>
      </p:sp>
      <p:sp>
        <p:nvSpPr>
          <p:cNvPr id="216" name="TextBox 39"/>
          <p:cNvSpPr txBox="1"/>
          <p:nvPr/>
        </p:nvSpPr>
        <p:spPr>
          <a:xfrm>
            <a:off x="1020444" y="4275115"/>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17" name="TextBox 39"/>
          <p:cNvSpPr txBox="1"/>
          <p:nvPr/>
        </p:nvSpPr>
        <p:spPr>
          <a:xfrm>
            <a:off x="7640188" y="2932297"/>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18" name="TextBox 39"/>
          <p:cNvSpPr txBox="1"/>
          <p:nvPr/>
        </p:nvSpPr>
        <p:spPr>
          <a:xfrm>
            <a:off x="8204318" y="3372996"/>
            <a:ext cx="356604"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19" name="TextBox 39"/>
          <p:cNvSpPr txBox="1"/>
          <p:nvPr/>
        </p:nvSpPr>
        <p:spPr>
          <a:xfrm>
            <a:off x="1841185" y="5877430"/>
            <a:ext cx="331947" cy="2807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1:1</a:t>
            </a:r>
          </a:p>
        </p:txBody>
      </p:sp>
      <p:sp>
        <p:nvSpPr>
          <p:cNvPr id="220" name="TextBox 39"/>
          <p:cNvSpPr txBox="1"/>
          <p:nvPr/>
        </p:nvSpPr>
        <p:spPr>
          <a:xfrm>
            <a:off x="1034227" y="5879877"/>
            <a:ext cx="33194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0:1</a:t>
            </a:r>
          </a:p>
        </p:txBody>
      </p:sp>
      <p:sp>
        <p:nvSpPr>
          <p:cNvPr id="221" name="TextBox 39"/>
          <p:cNvSpPr txBox="1"/>
          <p:nvPr/>
        </p:nvSpPr>
        <p:spPr>
          <a:xfrm>
            <a:off x="1203596" y="2076308"/>
            <a:ext cx="324059"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0:1</a:t>
            </a:r>
          </a:p>
        </p:txBody>
      </p:sp>
      <p:sp>
        <p:nvSpPr>
          <p:cNvPr id="222" name="TextBox 39"/>
          <p:cNvSpPr txBox="1"/>
          <p:nvPr/>
        </p:nvSpPr>
        <p:spPr>
          <a:xfrm>
            <a:off x="615258" y="1812089"/>
            <a:ext cx="33194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1:1</a:t>
            </a:r>
          </a:p>
        </p:txBody>
      </p:sp>
      <p:sp>
        <p:nvSpPr>
          <p:cNvPr id="223" name="TextBox 39"/>
          <p:cNvSpPr txBox="1"/>
          <p:nvPr/>
        </p:nvSpPr>
        <p:spPr>
          <a:xfrm>
            <a:off x="5376141" y="955354"/>
            <a:ext cx="356604"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24" name="TextBox 39"/>
          <p:cNvSpPr txBox="1"/>
          <p:nvPr/>
        </p:nvSpPr>
        <p:spPr>
          <a:xfrm>
            <a:off x="4431655" y="955353"/>
            <a:ext cx="33194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1:1</a:t>
            </a:r>
          </a:p>
        </p:txBody>
      </p:sp>
      <p:sp>
        <p:nvSpPr>
          <p:cNvPr id="225" name="TextBox 39"/>
          <p:cNvSpPr txBox="1"/>
          <p:nvPr/>
        </p:nvSpPr>
        <p:spPr>
          <a:xfrm>
            <a:off x="6907673" y="2099072"/>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0:N</a:t>
            </a:r>
          </a:p>
        </p:txBody>
      </p:sp>
      <p:sp>
        <p:nvSpPr>
          <p:cNvPr id="226" name="TextBox 39"/>
          <p:cNvSpPr txBox="1"/>
          <p:nvPr/>
        </p:nvSpPr>
        <p:spPr>
          <a:xfrm>
            <a:off x="6035512" y="2096647"/>
            <a:ext cx="35660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1:N</a:t>
            </a:r>
          </a:p>
        </p:txBody>
      </p:sp>
      <p:sp>
        <p:nvSpPr>
          <p:cNvPr id="227" name="TextBox 54"/>
          <p:cNvSpPr txBox="1"/>
          <p:nvPr/>
        </p:nvSpPr>
        <p:spPr>
          <a:xfrm>
            <a:off x="3969590" y="4397583"/>
            <a:ext cx="737564" cy="393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Name</a:t>
            </a:r>
          </a:p>
        </p:txBody>
      </p:sp>
      <p:sp>
        <p:nvSpPr>
          <p:cNvPr id="228" name="TextBox 54"/>
          <p:cNvSpPr txBox="1"/>
          <p:nvPr/>
        </p:nvSpPr>
        <p:spPr>
          <a:xfrm>
            <a:off x="2982706" y="4401260"/>
            <a:ext cx="1039478" cy="10540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828000">
              <a:defRPr sz="1000" u="sng"/>
            </a:pPr>
            <a:r>
              <a:t>Id</a:t>
            </a:r>
          </a:p>
          <a:p>
            <a:pPr defTabSz="828000">
              <a:defRPr sz="1000"/>
            </a:pPr>
            <a:r>
              <a:t>Name</a:t>
            </a:r>
          </a:p>
          <a:p>
            <a:pPr defTabSz="828000">
              <a:defRPr sz="1000"/>
            </a:pPr>
            <a:r>
              <a:t>N. minutes</a:t>
            </a:r>
          </a:p>
          <a:p>
            <a:pPr defTabSz="828000">
              <a:defRPr sz="1000"/>
            </a:pPr>
            <a:r>
              <a:t>N. sms</a:t>
            </a:r>
          </a:p>
          <a:p>
            <a:pPr defTabSz="828000">
              <a:defRPr sz="1000"/>
            </a:pPr>
            <a:r>
              <a:t>Extra min fee</a:t>
            </a:r>
          </a:p>
          <a:p>
            <a:pPr defTabSz="828000">
              <a:defRPr sz="1000"/>
            </a:pPr>
            <a:r>
              <a:t>Extra sms fee</a:t>
            </a:r>
          </a:p>
        </p:txBody>
      </p:sp>
      <p:sp>
        <p:nvSpPr>
          <p:cNvPr id="229" name="TextBox 54"/>
          <p:cNvSpPr txBox="1"/>
          <p:nvPr/>
        </p:nvSpPr>
        <p:spPr>
          <a:xfrm>
            <a:off x="5025421" y="4392871"/>
            <a:ext cx="933884" cy="7238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Name</a:t>
            </a:r>
          </a:p>
          <a:p>
            <a:pPr>
              <a:defRPr sz="1000"/>
            </a:pPr>
            <a:r>
              <a:t>N. giga</a:t>
            </a:r>
          </a:p>
          <a:p>
            <a:pPr>
              <a:defRPr sz="1000"/>
            </a:pPr>
            <a:r>
              <a:t>Extra giga fee</a:t>
            </a:r>
          </a:p>
        </p:txBody>
      </p:sp>
      <p:sp>
        <p:nvSpPr>
          <p:cNvPr id="230" name="TextBox 54"/>
          <p:cNvSpPr txBox="1"/>
          <p:nvPr/>
        </p:nvSpPr>
        <p:spPr>
          <a:xfrm>
            <a:off x="6041567" y="4388175"/>
            <a:ext cx="933884" cy="7238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Name</a:t>
            </a:r>
          </a:p>
          <a:p>
            <a:pPr>
              <a:defRPr sz="1000"/>
            </a:pPr>
            <a:r>
              <a:t>N. giga</a:t>
            </a:r>
          </a:p>
          <a:p>
            <a:pPr>
              <a:defRPr sz="1000"/>
            </a:pPr>
            <a:r>
              <a:t>Extra giga fee</a:t>
            </a:r>
          </a:p>
        </p:txBody>
      </p:sp>
      <p:sp>
        <p:nvSpPr>
          <p:cNvPr id="231" name="TextBox 54"/>
          <p:cNvSpPr txBox="1"/>
          <p:nvPr/>
        </p:nvSpPr>
        <p:spPr>
          <a:xfrm>
            <a:off x="7874573" y="4465466"/>
            <a:ext cx="845704" cy="5587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Name</a:t>
            </a:r>
          </a:p>
          <a:p>
            <a:pPr>
              <a:defRPr sz="1000"/>
            </a:pPr>
            <a:r>
              <a:t>Monthly fee</a:t>
            </a:r>
          </a:p>
        </p:txBody>
      </p:sp>
      <p:sp>
        <p:nvSpPr>
          <p:cNvPr id="232" name="TextBox 54"/>
          <p:cNvSpPr txBox="1"/>
          <p:nvPr/>
        </p:nvSpPr>
        <p:spPr>
          <a:xfrm>
            <a:off x="3785233" y="5890523"/>
            <a:ext cx="1148748" cy="5587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Last rejection date</a:t>
            </a:r>
          </a:p>
          <a:p>
            <a:pPr>
              <a:defRPr sz="1000"/>
            </a:pPr>
            <a:r>
              <a:t>Amount</a:t>
            </a:r>
          </a:p>
        </p:txBody>
      </p:sp>
      <p:sp>
        <p:nvSpPr>
          <p:cNvPr id="233" name="TextBox 54"/>
          <p:cNvSpPr txBox="1"/>
          <p:nvPr/>
        </p:nvSpPr>
        <p:spPr>
          <a:xfrm>
            <a:off x="6344699" y="5888983"/>
            <a:ext cx="731836" cy="5587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Username</a:t>
            </a:r>
          </a:p>
          <a:p>
            <a:pPr>
              <a:defRPr sz="1000"/>
            </a:pPr>
            <a:r>
              <a:t>Password</a:t>
            </a:r>
          </a:p>
        </p:txBody>
      </p:sp>
      <p:sp>
        <p:nvSpPr>
          <p:cNvPr id="234" name="TextBox 54"/>
          <p:cNvSpPr txBox="1"/>
          <p:nvPr/>
        </p:nvSpPr>
        <p:spPr>
          <a:xfrm>
            <a:off x="4667134" y="1697450"/>
            <a:ext cx="737564" cy="3936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Name</a:t>
            </a:r>
          </a:p>
        </p:txBody>
      </p:sp>
      <p:sp>
        <p:nvSpPr>
          <p:cNvPr id="235" name="TextBox 54"/>
          <p:cNvSpPr txBox="1"/>
          <p:nvPr/>
        </p:nvSpPr>
        <p:spPr>
          <a:xfrm>
            <a:off x="1565749" y="4534363"/>
            <a:ext cx="1212803" cy="10540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Username</a:t>
            </a:r>
          </a:p>
          <a:p>
            <a:pPr>
              <a:defRPr sz="1000"/>
            </a:pPr>
            <a:r>
              <a:t>Email</a:t>
            </a:r>
          </a:p>
          <a:p>
            <a:pPr>
              <a:defRPr sz="1000"/>
            </a:pPr>
            <a:r>
              <a:t>Password</a:t>
            </a:r>
          </a:p>
          <a:p>
            <a:pPr>
              <a:defRPr sz="1000"/>
            </a:pPr>
            <a:r>
              <a:t>Insolvent</a:t>
            </a:r>
          </a:p>
          <a:p>
            <a:pPr>
              <a:defRPr sz="1000"/>
            </a:pPr>
            <a:r>
              <a:t>N. failed payments</a:t>
            </a:r>
          </a:p>
        </p:txBody>
      </p:sp>
      <p:sp>
        <p:nvSpPr>
          <p:cNvPr id="236" name="TextBox 54"/>
          <p:cNvSpPr txBox="1"/>
          <p:nvPr/>
        </p:nvSpPr>
        <p:spPr>
          <a:xfrm>
            <a:off x="1603179" y="986330"/>
            <a:ext cx="1197508" cy="5587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Activation date</a:t>
            </a:r>
          </a:p>
          <a:p>
            <a:pPr>
              <a:defRPr sz="1000"/>
            </a:pPr>
            <a:r>
              <a:t>Deactivation date</a:t>
            </a:r>
          </a:p>
        </p:txBody>
      </p:sp>
      <p:sp>
        <p:nvSpPr>
          <p:cNvPr id="237" name="TextBox 54"/>
          <p:cNvSpPr txBox="1"/>
          <p:nvPr/>
        </p:nvSpPr>
        <p:spPr>
          <a:xfrm>
            <a:off x="7878055" y="1530602"/>
            <a:ext cx="845706" cy="5587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N. months</a:t>
            </a:r>
          </a:p>
          <a:p>
            <a:pPr>
              <a:defRPr sz="1000"/>
            </a:pPr>
            <a:r>
              <a:t>Monthly fee</a:t>
            </a:r>
          </a:p>
        </p:txBody>
      </p:sp>
      <p:sp>
        <p:nvSpPr>
          <p:cNvPr id="238" name="TextBox 54"/>
          <p:cNvSpPr txBox="1"/>
          <p:nvPr/>
        </p:nvSpPr>
        <p:spPr>
          <a:xfrm>
            <a:off x="1626532" y="2709543"/>
            <a:ext cx="1129278" cy="10540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000" u="sng"/>
            </a:pPr>
            <a:r>
              <a:t>Id</a:t>
            </a:r>
          </a:p>
          <a:p>
            <a:pPr>
              <a:defRPr sz="1000"/>
            </a:pPr>
            <a:r>
              <a:t>Tot amount</a:t>
            </a:r>
          </a:p>
          <a:p>
            <a:pPr>
              <a:defRPr sz="1000"/>
            </a:pPr>
            <a:r>
              <a:t>Rejected</a:t>
            </a:r>
          </a:p>
          <a:p>
            <a:pPr>
              <a:defRPr sz="1000"/>
            </a:pPr>
            <a:r>
              <a:t>Start date</a:t>
            </a:r>
          </a:p>
          <a:p>
            <a:pPr>
              <a:defRPr sz="1000"/>
            </a:pPr>
            <a:r>
              <a:t>Creation date</a:t>
            </a:r>
          </a:p>
          <a:p>
            <a:pPr>
              <a:defRPr sz="1000"/>
            </a:pPr>
            <a:r>
              <a:t>N. failed payments</a:t>
            </a:r>
          </a:p>
        </p:txBody>
      </p:sp>
      <p:sp>
        <p:nvSpPr>
          <p:cNvPr id="239" name="TextBox 54"/>
          <p:cNvSpPr txBox="1"/>
          <p:nvPr/>
        </p:nvSpPr>
        <p:spPr>
          <a:xfrm>
            <a:off x="1304519" y="3914285"/>
            <a:ext cx="796167"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purchasing</a:t>
            </a:r>
          </a:p>
        </p:txBody>
      </p:sp>
      <p:sp>
        <p:nvSpPr>
          <p:cNvPr id="240" name="TextBox 54"/>
          <p:cNvSpPr txBox="1"/>
          <p:nvPr/>
        </p:nvSpPr>
        <p:spPr>
          <a:xfrm>
            <a:off x="4485366" y="3295174"/>
            <a:ext cx="825691"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comprising</a:t>
            </a:r>
          </a:p>
        </p:txBody>
      </p:sp>
      <p:sp>
        <p:nvSpPr>
          <p:cNvPr id="241" name="TextBox 54"/>
          <p:cNvSpPr txBox="1"/>
          <p:nvPr/>
        </p:nvSpPr>
        <p:spPr>
          <a:xfrm>
            <a:off x="8124149" y="2953653"/>
            <a:ext cx="745035"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including</a:t>
            </a:r>
          </a:p>
        </p:txBody>
      </p:sp>
      <p:sp>
        <p:nvSpPr>
          <p:cNvPr id="242" name="TextBox 54"/>
          <p:cNvSpPr txBox="1"/>
          <p:nvPr/>
        </p:nvSpPr>
        <p:spPr>
          <a:xfrm>
            <a:off x="3344282" y="1877060"/>
            <a:ext cx="824431"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choosing</a:t>
            </a:r>
          </a:p>
        </p:txBody>
      </p:sp>
      <p:sp>
        <p:nvSpPr>
          <p:cNvPr id="243" name="TextBox 54"/>
          <p:cNvSpPr txBox="1"/>
          <p:nvPr/>
        </p:nvSpPr>
        <p:spPr>
          <a:xfrm>
            <a:off x="583522" y="2592763"/>
            <a:ext cx="824430"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generating</a:t>
            </a:r>
          </a:p>
        </p:txBody>
      </p:sp>
      <p:sp>
        <p:nvSpPr>
          <p:cNvPr id="244" name="TextBox 54"/>
          <p:cNvSpPr txBox="1"/>
          <p:nvPr/>
        </p:nvSpPr>
        <p:spPr>
          <a:xfrm>
            <a:off x="4783512" y="1434196"/>
            <a:ext cx="929664"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selecting</a:t>
            </a:r>
          </a:p>
        </p:txBody>
      </p:sp>
      <p:sp>
        <p:nvSpPr>
          <p:cNvPr id="245" name="TextBox 54"/>
          <p:cNvSpPr txBox="1"/>
          <p:nvPr/>
        </p:nvSpPr>
        <p:spPr>
          <a:xfrm>
            <a:off x="4873486" y="5779170"/>
            <a:ext cx="824430"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adding</a:t>
            </a:r>
          </a:p>
        </p:txBody>
      </p:sp>
      <p:sp>
        <p:nvSpPr>
          <p:cNvPr id="246" name="TextBox 54"/>
          <p:cNvSpPr txBox="1"/>
          <p:nvPr/>
        </p:nvSpPr>
        <p:spPr>
          <a:xfrm>
            <a:off x="905443" y="6189066"/>
            <a:ext cx="626130" cy="248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raising</a:t>
            </a:r>
          </a:p>
        </p:txBody>
      </p:sp>
      <p:sp>
        <p:nvSpPr>
          <p:cNvPr id="247" name="TextBox 54"/>
          <p:cNvSpPr txBox="1"/>
          <p:nvPr/>
        </p:nvSpPr>
        <p:spPr>
          <a:xfrm>
            <a:off x="6242118" y="1877118"/>
            <a:ext cx="974140" cy="2483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associated to</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Title 1"/>
          <p:cNvSpPr txBox="1"/>
          <p:nvPr>
            <p:ph type="title"/>
          </p:nvPr>
        </p:nvSpPr>
        <p:spPr>
          <a:xfrm>
            <a:off x="358774" y="296863"/>
            <a:ext cx="8389940" cy="468313"/>
          </a:xfrm>
          <a:prstGeom prst="rect">
            <a:avLst/>
          </a:prstGeom>
        </p:spPr>
        <p:txBody>
          <a:bodyPr/>
          <a:lstStyle>
            <a:lvl1pPr defTabSz="637794">
              <a:defRPr sz="2976"/>
            </a:lvl1pPr>
          </a:lstStyle>
          <a:p>
            <a:pPr/>
            <a:r>
              <a:t>Entity AvgOptionalProduct</a:t>
            </a:r>
          </a:p>
        </p:txBody>
      </p:sp>
      <p:sp>
        <p:nvSpPr>
          <p:cNvPr id="747"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"avg_optional_product"</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"AvgOptionalProduct.findAll"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i FROM </a:t>
            </a:r>
            <a:endParaRPr>
              <a:solidFill>
                <a:srgbClr val="00CEB2"/>
              </a:solidFill>
            </a:endParaRPr>
          </a:p>
          <a:p>
            <a:pPr marL="0" indent="0" defTabSz="457200">
              <a:lnSpc>
                <a:spcPct val="100000"/>
              </a:lnSpc>
              <a:spcBef>
                <a:spcPts val="0"/>
              </a:spcBef>
              <a:buSzTx/>
              <a:buNone/>
              <a:defRPr sz="1600">
                <a:solidFill>
                  <a:srgbClr val="00CEB2"/>
                </a:solidFill>
                <a:latin typeface="Menlo Regular"/>
                <a:ea typeface="Menlo Regular"/>
                <a:cs typeface="Menlo Regular"/>
                <a:sym typeface="Menlo Regular"/>
              </a:defRPr>
            </a:pPr>
            <a:r>
              <a:t>												AvgOptionalProduct i"</a:t>
            </a:r>
            <a:r>
              <a:rPr>
                <a:solidFill>
                  <a:srgbClr val="FAFBF6"/>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AvgOptionalProduct</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ServicePackage</a:t>
            </a:r>
            <a:r>
              <a:t> </a:t>
            </a:r>
            <a:r>
              <a:rPr>
                <a:solidFill>
                  <a:srgbClr val="75E6FA"/>
                </a:solidFill>
              </a:rPr>
              <a:t>servicePackage</a:t>
            </a:r>
            <a:r>
              <a:rPr>
                <a:solidFill>
                  <a:srgbClr val="EBECFB"/>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"avg_op_products"</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avgOpProducts</a:t>
            </a:r>
            <a:r>
              <a:rPr>
                <a:solidFill>
                  <a:srgbClr val="EBECFB"/>
                </a:solidFill>
              </a:rPr>
              <a: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xfrm>
            <a:off x="358774" y="296863"/>
            <a:ext cx="8389940" cy="468313"/>
          </a:xfrm>
          <a:prstGeom prst="rect">
            <a:avLst/>
          </a:prstGeom>
        </p:spPr>
        <p:txBody>
          <a:bodyPr/>
          <a:lstStyle>
            <a:lvl1pPr defTabSz="637794">
              <a:defRPr sz="2976"/>
            </a:lvl1pPr>
          </a:lstStyle>
          <a:p>
            <a:pPr/>
            <a:r>
              <a:t>Entity TotPurchasesPackage</a:t>
            </a:r>
          </a:p>
        </p:txBody>
      </p:sp>
      <p:sp>
        <p:nvSpPr>
          <p:cNvPr id="750"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"tot_purchases_package"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57200">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"TotPurchasesPackage.findAll"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i FROM 															TotPurchasesPackage i"</a:t>
            </a:r>
            <a:r>
              <a:rPr i="0">
                <a:solidFill>
                  <a:srgbClr val="FAFBF6"/>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TotPurchasesPackage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"tot_purchases"</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totPurchases</a:t>
            </a:r>
            <a:r>
              <a:rPr>
                <a:solidFill>
                  <a:srgbClr val="EBECFB"/>
                </a:solidFill>
              </a:rPr>
              <a:t>;</a:t>
            </a:r>
          </a:p>
          <a:p>
            <a:pPr marL="0" indent="0" defTabSz="457200">
              <a:lnSpc>
                <a:spcPct val="100000"/>
              </a:lnSpc>
              <a:spcBef>
                <a:spcPts val="0"/>
              </a:spcBef>
              <a:buSzTx/>
              <a:buNone/>
              <a:defRPr sz="1600">
                <a:latin typeface="Menlo Regular"/>
                <a:ea typeface="Menlo Regular"/>
                <a:cs typeface="Menlo Regular"/>
                <a:sym typeface="Menlo Regular"/>
              </a:defRPr>
            </a:pP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a:t>
            </a:r>
            <a:r>
              <a:rPr>
                <a:solidFill>
                  <a:srgbClr val="FAFBF6"/>
                </a:solidFill>
              </a:rPr>
              <a:t>)</a:t>
            </a:r>
          </a:p>
          <a:p>
            <a:pPr marL="0" indent="0" defTabSz="457200">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ServicePackage</a:t>
            </a:r>
            <a:r>
              <a:t> </a:t>
            </a:r>
            <a:r>
              <a:rPr>
                <a:solidFill>
                  <a:srgbClr val="75E6FA"/>
                </a:solidFill>
              </a:rPr>
              <a:t>servicePackage</a:t>
            </a:r>
            <a:r>
              <a:rPr>
                <a:solidFill>
                  <a:srgbClr val="EBECFB"/>
                </a:solidFill>
              </a:rPr>
              <a: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Title 1"/>
          <p:cNvSpPr txBox="1"/>
          <p:nvPr>
            <p:ph type="title"/>
          </p:nvPr>
        </p:nvSpPr>
        <p:spPr>
          <a:xfrm>
            <a:off x="358775" y="296863"/>
            <a:ext cx="8389940" cy="468313"/>
          </a:xfrm>
          <a:prstGeom prst="rect">
            <a:avLst/>
          </a:prstGeom>
        </p:spPr>
        <p:txBody>
          <a:bodyPr/>
          <a:lstStyle>
            <a:lvl1pPr defTabSz="637794">
              <a:defRPr sz="2976"/>
            </a:lvl1pPr>
          </a:lstStyle>
          <a:p>
            <a:pPr/>
            <a:r>
              <a:t>Entity TotPurchasesPackageVPeriod</a:t>
            </a:r>
          </a:p>
        </p:txBody>
      </p:sp>
      <p:sp>
        <p:nvSpPr>
          <p:cNvPr id="753" name="Content Placeholder 4"/>
          <p:cNvSpPr txBox="1"/>
          <p:nvPr>
            <p:ph type="body" idx="1"/>
          </p:nvPr>
        </p:nvSpPr>
        <p:spPr>
          <a:xfrm>
            <a:off x="358774" y="1016000"/>
            <a:ext cx="8389941" cy="5473701"/>
          </a:xfrm>
          <a:prstGeom prst="rect">
            <a:avLst/>
          </a:prstGeom>
          <a:solidFill>
            <a:srgbClr val="000000"/>
          </a:solidFill>
        </p:spPr>
        <p:txBody>
          <a:bodyPr/>
          <a:lstStyle/>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@Entity</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"tot_purchases_package_vperiod"</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"TotPurchasesPackageVPeriod.findAll"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i FROM 																	TotPurchasesPackageVPeriod i"</a:t>
            </a:r>
            <a:r>
              <a:rPr i="0">
                <a:solidFill>
                  <a:srgbClr val="FAFBF6"/>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TotPurchasesPackageVPeriod</a:t>
            </a:r>
            <a:r>
              <a:rPr>
                <a:solidFill>
                  <a:srgbClr val="E0EDF9"/>
                </a:solidFill>
              </a:rPr>
              <a:t> </a:t>
            </a:r>
            <a:r>
              <a:t>implements</a:t>
            </a:r>
            <a:r>
              <a:rPr>
                <a:solidFill>
                  <a:srgbClr val="E0EDF9"/>
                </a:solidFill>
              </a:rPr>
              <a:t> </a:t>
            </a:r>
            <a:r>
              <a:rPr>
                <a:solidFill>
                  <a:srgbClr val="8FF3F8"/>
                </a:solidFill>
              </a:rPr>
              <a:t>Serializable</a:t>
            </a:r>
            <a:r>
              <a:rPr>
                <a:solidFill>
                  <a:srgbClr val="FAFBF6"/>
                </a:solidFill>
              </a:rPr>
              <a:t>{</a:t>
            </a:r>
          </a:p>
          <a:p>
            <a:pPr marL="0" indent="0" defTabSz="420623">
              <a:lnSpc>
                <a:spcPct val="100000"/>
              </a:lnSpc>
              <a:spcBef>
                <a:spcPts val="0"/>
              </a:spcBef>
              <a:buSzTx/>
              <a:buNone/>
              <a:defRPr sz="1400">
                <a:solidFill>
                  <a:srgbClr val="D78025"/>
                </a:solidFill>
                <a:latin typeface="Menlo Regular"/>
                <a:ea typeface="Menlo Regular"/>
                <a:cs typeface="Menlo Regular"/>
                <a:sym typeface="Menlo Regular"/>
              </a:defRPr>
            </a:pPr>
            <a:r>
              <a:t>private</a:t>
            </a:r>
            <a:r>
              <a:rPr>
                <a:solidFill>
                  <a:srgbClr val="E0EDF9"/>
                </a:solidFill>
              </a:rPr>
              <a:t> </a:t>
            </a:r>
            <a:r>
              <a:t>static</a:t>
            </a:r>
            <a:r>
              <a:rPr>
                <a:solidFill>
                  <a:srgbClr val="E0EDF9"/>
                </a:solidFill>
              </a:rPr>
              <a:t> </a:t>
            </a:r>
            <a:r>
              <a:t>final</a:t>
            </a:r>
            <a:r>
              <a:rPr>
                <a:solidFill>
                  <a:srgbClr val="E0EDF9"/>
                </a:solidFill>
              </a:rPr>
              <a:t> </a:t>
            </a:r>
            <a:r>
              <a:t>long</a:t>
            </a:r>
            <a:r>
              <a:rPr>
                <a:solidFill>
                  <a:srgbClr val="E0EDF9"/>
                </a:solidFill>
              </a:rPr>
              <a:t> </a:t>
            </a:r>
            <a:r>
              <a:rPr b="1" i="1">
                <a:solidFill>
                  <a:srgbClr val="9CE1FA"/>
                </a:solidFill>
              </a:rPr>
              <a:t>serialVersionUID</a:t>
            </a:r>
            <a:r>
              <a:rPr>
                <a:solidFill>
                  <a:srgbClr val="E0EDF9"/>
                </a:solidFill>
              </a:rPr>
              <a:t> </a:t>
            </a:r>
            <a:r>
              <a:rPr>
                <a:solidFill>
                  <a:srgbClr val="EBECFB"/>
                </a:solidFill>
              </a:rPr>
              <a:t>=</a:t>
            </a:r>
            <a:r>
              <a:rPr>
                <a:solidFill>
                  <a:srgbClr val="E0EDF9"/>
                </a:solidFill>
              </a:rPr>
              <a:t> </a:t>
            </a:r>
            <a:r>
              <a:rPr>
                <a:solidFill>
                  <a:srgbClr val="7AA8C7"/>
                </a:solidFill>
              </a:rPr>
              <a:t>1L</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@Id</a:t>
            </a: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ServicePackage</a:t>
            </a:r>
            <a:r>
              <a:t> </a:t>
            </a:r>
            <a:r>
              <a:rPr>
                <a:solidFill>
                  <a:srgbClr val="75E6FA"/>
                </a:solidFill>
              </a:rPr>
              <a:t>servicePackage</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"validity_period"</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ValidityPeriod</a:t>
            </a:r>
            <a:r>
              <a:t> </a:t>
            </a:r>
            <a:r>
              <a:rPr>
                <a:solidFill>
                  <a:srgbClr val="75E6FA"/>
                </a:solidFill>
              </a:rPr>
              <a:t>validityPeriod</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rPr>
                <a:solidFill>
                  <a:srgbClr val="EBECFB"/>
                </a:solidFill>
              </a:rPr>
              <a:t>=</a:t>
            </a:r>
            <a:r>
              <a:rPr>
                <a:solidFill>
                  <a:srgbClr val="00CEB2"/>
                </a:solidFill>
              </a:rPr>
              <a:t>"tot_purchases"</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totPurchases</a:t>
            </a:r>
            <a:r>
              <a:rPr>
                <a:solidFill>
                  <a:srgbClr val="EBECFB"/>
                </a:solidFill>
              </a:rPr>
              <a: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Title 1"/>
          <p:cNvSpPr txBox="1"/>
          <p:nvPr>
            <p:ph type="title"/>
          </p:nvPr>
        </p:nvSpPr>
        <p:spPr>
          <a:xfrm>
            <a:off x="358775" y="296863"/>
            <a:ext cx="8389940" cy="468313"/>
          </a:xfrm>
          <a:prstGeom prst="rect">
            <a:avLst/>
          </a:prstGeom>
        </p:spPr>
        <p:txBody>
          <a:bodyPr/>
          <a:lstStyle>
            <a:lvl1pPr defTabSz="637794">
              <a:defRPr sz="2976"/>
            </a:lvl1pPr>
          </a:lstStyle>
          <a:p>
            <a:pPr/>
            <a:r>
              <a:t>Entity TotSalesPackage</a:t>
            </a:r>
          </a:p>
        </p:txBody>
      </p:sp>
      <p:sp>
        <p:nvSpPr>
          <p:cNvPr id="756"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@Entity</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"tot_sales_package"</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20623">
              <a:lnSpc>
                <a:spcPct val="100000"/>
              </a:lnSpc>
              <a:spcBef>
                <a:spcPts val="0"/>
              </a:spcBef>
              <a:buSzTx/>
              <a:buNone/>
              <a:defRPr i="1" sz="14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"TotSalesPackage.findAll"</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i FROM TotSalesPackage i"</a:t>
            </a:r>
            <a:r>
              <a:rPr i="0">
                <a:solidFill>
                  <a:srgbClr val="FAFBF6"/>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TotSalesPackage</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@Id</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"service_package"</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ServicePackage</a:t>
            </a:r>
            <a:r>
              <a:t> </a:t>
            </a:r>
            <a:r>
              <a:rPr>
                <a:solidFill>
                  <a:srgbClr val="75E6FA"/>
                </a:solidFill>
              </a:rPr>
              <a:t>servicePackage</a:t>
            </a:r>
            <a:r>
              <a:rPr>
                <a:solidFill>
                  <a:srgbClr val="EBECFB"/>
                </a:solidFill>
              </a:rPr>
              <a:t>;</a:t>
            </a:r>
          </a:p>
          <a:p>
            <a:pPr marL="0" indent="0" defTabSz="420623">
              <a:lnSpc>
                <a:spcPct val="100000"/>
              </a:lnSpc>
              <a:spcBef>
                <a:spcPts val="0"/>
              </a:spcBef>
              <a:buSzTx/>
              <a:buNone/>
              <a:defRPr sz="1400">
                <a:latin typeface="Menlo Regular"/>
                <a:ea typeface="Menlo Regular"/>
                <a:cs typeface="Menlo Regular"/>
                <a:sym typeface="Menlo Regular"/>
              </a:defRPr>
            </a:pP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"tot_sales"</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Double</a:t>
            </a:r>
            <a:r>
              <a:t> </a:t>
            </a:r>
            <a:r>
              <a:rPr>
                <a:solidFill>
                  <a:srgbClr val="75E6FA"/>
                </a:solidFill>
              </a:rPr>
              <a:t>totSales</a:t>
            </a:r>
            <a:r>
              <a:rPr>
                <a:solidFill>
                  <a:srgbClr val="EBECFB"/>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"sales_with_op_products"</a:t>
            </a:r>
            <a:r>
              <a:rPr>
                <a:solidFill>
                  <a:srgbClr val="FAFBF6"/>
                </a:solidFill>
              </a:rPr>
              <a:t>)</a:t>
            </a:r>
          </a:p>
          <a:p>
            <a:pPr marL="0" indent="0" defTabSz="420623">
              <a:lnSpc>
                <a:spcPct val="100000"/>
              </a:lnSpc>
              <a:spcBef>
                <a:spcPts val="0"/>
              </a:spcBef>
              <a:buSzTx/>
              <a:buNone/>
              <a:defRPr sz="14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Double</a:t>
            </a:r>
            <a:r>
              <a:t> </a:t>
            </a:r>
            <a:r>
              <a:rPr>
                <a:solidFill>
                  <a:srgbClr val="75E6FA"/>
                </a:solidFill>
              </a:rPr>
              <a:t>salesWithOpProduct</a:t>
            </a:r>
            <a:r>
              <a:rPr>
                <a:solidFill>
                  <a:srgbClr val="EBECFB"/>
                </a:solidFill>
              </a:rPr>
              <a: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Title 1"/>
          <p:cNvSpPr txBox="1"/>
          <p:nvPr>
            <p:ph type="title"/>
          </p:nvPr>
        </p:nvSpPr>
        <p:spPr>
          <a:xfrm>
            <a:off x="358775" y="296863"/>
            <a:ext cx="8389940" cy="468313"/>
          </a:xfrm>
          <a:prstGeom prst="rect">
            <a:avLst/>
          </a:prstGeom>
        </p:spPr>
        <p:txBody>
          <a:bodyPr/>
          <a:lstStyle>
            <a:lvl1pPr defTabSz="637794">
              <a:defRPr sz="2976"/>
            </a:lvl1pPr>
          </a:lstStyle>
          <a:p>
            <a:pPr/>
            <a:r>
              <a:t>Entity BestSeller</a:t>
            </a:r>
          </a:p>
        </p:txBody>
      </p:sp>
      <p:sp>
        <p:nvSpPr>
          <p:cNvPr id="759" name="Content Placeholder 4"/>
          <p:cNvSpPr txBox="1"/>
          <p:nvPr>
            <p:ph type="body" idx="1"/>
          </p:nvPr>
        </p:nvSpPr>
        <p:spPr>
          <a:xfrm>
            <a:off x="358775" y="1016000"/>
            <a:ext cx="8389940" cy="5473701"/>
          </a:xfrm>
          <a:prstGeom prst="rect">
            <a:avLst/>
          </a:prstGeom>
          <a:solidFill>
            <a:srgbClr val="000000"/>
          </a:solidFill>
        </p:spPr>
        <p:txBody>
          <a:bodyPr/>
          <a:lstStyle/>
          <a:p>
            <a:pPr marL="0" indent="0" defTabSz="420623">
              <a:lnSpc>
                <a:spcPct val="100000"/>
              </a:lnSpc>
              <a:spcBef>
                <a:spcPts val="0"/>
              </a:spcBef>
              <a:buSzTx/>
              <a:buNone/>
              <a:defRPr i="1" sz="1600">
                <a:solidFill>
                  <a:srgbClr val="B0B0B0"/>
                </a:solidFill>
                <a:latin typeface="Menlo Regular"/>
                <a:ea typeface="Menlo Regular"/>
                <a:cs typeface="Menlo Regular"/>
                <a:sym typeface="Menlo Regular"/>
              </a:defRPr>
            </a:pPr>
            <a:r>
              <a:t>@Entity</a:t>
            </a:r>
          </a:p>
          <a:p>
            <a:pPr marL="0" indent="0" defTabSz="420623">
              <a:lnSpc>
                <a:spcPct val="100000"/>
              </a:lnSpc>
              <a:spcBef>
                <a:spcPts val="0"/>
              </a:spcBef>
              <a:buSzTx/>
              <a:buNone/>
              <a:defRPr i="1" sz="1600">
                <a:solidFill>
                  <a:srgbClr val="B0B0B0"/>
                </a:solidFill>
                <a:latin typeface="Menlo Regular"/>
                <a:ea typeface="Menlo Regular"/>
                <a:cs typeface="Menlo Regular"/>
                <a:sym typeface="Menlo Regular"/>
              </a:defRPr>
            </a:pPr>
            <a:r>
              <a:t>@Table</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"best_seller"</a:t>
            </a:r>
            <a:r>
              <a:rPr i="0">
                <a:solidFill>
                  <a:srgbClr val="FAFBF6"/>
                </a:solidFill>
              </a:rPr>
              <a:t>)</a:t>
            </a:r>
            <a:r>
              <a:rPr i="0">
                <a:solidFill>
                  <a:srgbClr val="EBECFB"/>
                </a:solidFill>
              </a:rPr>
              <a:t>,</a:t>
            </a:r>
            <a:r>
              <a:rPr i="0">
                <a:solidFill>
                  <a:srgbClr val="E0EDF9"/>
                </a:solidFill>
              </a:rPr>
              <a:t> </a:t>
            </a:r>
            <a:r>
              <a:rPr i="0">
                <a:solidFill>
                  <a:srgbClr val="F16477"/>
                </a:solidFill>
              </a:rPr>
              <a:t>schema</a:t>
            </a:r>
            <a:r>
              <a:rPr i="0">
                <a:solidFill>
                  <a:srgbClr val="E0EDF9"/>
                </a:solidFill>
              </a:rPr>
              <a:t> </a:t>
            </a:r>
            <a:r>
              <a:rPr i="0">
                <a:solidFill>
                  <a:srgbClr val="EBECFB"/>
                </a:solidFill>
              </a:rPr>
              <a:t>=</a:t>
            </a:r>
            <a:r>
              <a:rPr i="0">
                <a:solidFill>
                  <a:srgbClr val="E0EDF9"/>
                </a:solidFill>
              </a:rPr>
              <a:t> </a:t>
            </a:r>
            <a:r>
              <a:rPr i="0">
                <a:solidFill>
                  <a:srgbClr val="00CEB2"/>
                </a:solidFill>
              </a:rPr>
              <a:t>"db_telco"</a:t>
            </a:r>
            <a:r>
              <a:rPr i="0">
                <a:solidFill>
                  <a:srgbClr val="FAFBF6"/>
                </a:solidFill>
              </a:rPr>
              <a:t>)</a:t>
            </a:r>
          </a:p>
          <a:p>
            <a:pPr marL="0" indent="0" defTabSz="420623">
              <a:lnSpc>
                <a:spcPct val="100000"/>
              </a:lnSpc>
              <a:spcBef>
                <a:spcPts val="0"/>
              </a:spcBef>
              <a:buSzTx/>
              <a:buNone/>
              <a:defRPr i="1" sz="1600">
                <a:solidFill>
                  <a:srgbClr val="B0B0B0"/>
                </a:solidFill>
                <a:latin typeface="Menlo Regular"/>
                <a:ea typeface="Menlo Regular"/>
                <a:cs typeface="Menlo Regular"/>
                <a:sym typeface="Menlo Regular"/>
              </a:defRPr>
            </a:pPr>
            <a:r>
              <a:t>@NamedQuery</a:t>
            </a:r>
            <a:r>
              <a:rPr i="0">
                <a:solidFill>
                  <a:srgbClr val="FAFBF6"/>
                </a:solidFill>
              </a:rPr>
              <a:t>(</a:t>
            </a:r>
            <a:r>
              <a:rPr i="0">
                <a:solidFill>
                  <a:srgbClr val="F16477"/>
                </a:solidFill>
              </a:rPr>
              <a:t>name</a:t>
            </a:r>
            <a:r>
              <a:rPr i="0">
                <a:solidFill>
                  <a:srgbClr val="E0EDF9"/>
                </a:solidFill>
              </a:rPr>
              <a:t> </a:t>
            </a:r>
            <a:r>
              <a:rPr i="0">
                <a:solidFill>
                  <a:srgbClr val="EBECFB"/>
                </a:solidFill>
              </a:rPr>
              <a:t>=</a:t>
            </a:r>
            <a:r>
              <a:rPr i="0">
                <a:solidFill>
                  <a:srgbClr val="E0EDF9"/>
                </a:solidFill>
              </a:rPr>
              <a:t> </a:t>
            </a:r>
            <a:r>
              <a:rPr i="0">
                <a:solidFill>
                  <a:srgbClr val="00CEB2"/>
                </a:solidFill>
              </a:rPr>
              <a:t>"BestSeller.findBestSeller"</a:t>
            </a:r>
            <a:r>
              <a:rPr i="0">
                <a:solidFill>
                  <a:srgbClr val="EBECFB"/>
                </a:solidFill>
              </a:rPr>
              <a:t>,</a:t>
            </a:r>
            <a:r>
              <a:rPr i="0">
                <a:solidFill>
                  <a:srgbClr val="E0EDF9"/>
                </a:solidFill>
              </a:rPr>
              <a:t> </a:t>
            </a:r>
            <a:r>
              <a:rPr i="0">
                <a:solidFill>
                  <a:srgbClr val="F16477"/>
                </a:solidFill>
              </a:rPr>
              <a:t>query</a:t>
            </a:r>
            <a:r>
              <a:rPr i="0">
                <a:solidFill>
                  <a:srgbClr val="E0EDF9"/>
                </a:solidFill>
              </a:rPr>
              <a:t> </a:t>
            </a:r>
            <a:r>
              <a:rPr i="0">
                <a:solidFill>
                  <a:srgbClr val="EBECFB"/>
                </a:solidFill>
              </a:rPr>
              <a:t>=</a:t>
            </a:r>
            <a:r>
              <a:rPr i="0">
                <a:solidFill>
                  <a:srgbClr val="E0EDF9"/>
                </a:solidFill>
              </a:rPr>
              <a:t> </a:t>
            </a:r>
            <a:r>
              <a:rPr i="0">
                <a:solidFill>
                  <a:srgbClr val="00CEB2"/>
                </a:solidFill>
              </a:rPr>
              <a:t>"SELECT bs FROM BestSeller bs"</a:t>
            </a:r>
            <a:r>
              <a:rPr i="0">
                <a:solidFill>
                  <a:srgbClr val="FAFBF6"/>
                </a:solidFill>
              </a:rPr>
              <a:t>)</a:t>
            </a:r>
          </a:p>
          <a:p>
            <a:pPr marL="0" indent="0" defTabSz="420623">
              <a:lnSpc>
                <a:spcPct val="100000"/>
              </a:lnSpc>
              <a:spcBef>
                <a:spcPts val="0"/>
              </a:spcBef>
              <a:buSzTx/>
              <a:buNone/>
              <a:defRPr sz="1600">
                <a:latin typeface="Menlo Regular"/>
                <a:ea typeface="Menlo Regular"/>
                <a:cs typeface="Menlo Regular"/>
                <a:sym typeface="Menlo Regular"/>
              </a:defRPr>
            </a:pPr>
          </a:p>
          <a:p>
            <a:pPr marL="0" indent="0" defTabSz="420623">
              <a:lnSpc>
                <a:spcPct val="100000"/>
              </a:lnSpc>
              <a:spcBef>
                <a:spcPts val="0"/>
              </a:spcBef>
              <a:buSzTx/>
              <a:buNone/>
              <a:defRPr sz="1600">
                <a:solidFill>
                  <a:srgbClr val="D78025"/>
                </a:solidFill>
                <a:latin typeface="Menlo Regular"/>
                <a:ea typeface="Menlo Regular"/>
                <a:cs typeface="Menlo Regular"/>
                <a:sym typeface="Menlo Regular"/>
              </a:defRPr>
            </a:pPr>
            <a:r>
              <a:t>public</a:t>
            </a:r>
            <a:r>
              <a:rPr>
                <a:solidFill>
                  <a:srgbClr val="E0EDF9"/>
                </a:solidFill>
              </a:rPr>
              <a:t> </a:t>
            </a:r>
            <a:r>
              <a:t>class</a:t>
            </a:r>
            <a:r>
              <a:rPr>
                <a:solidFill>
                  <a:srgbClr val="E0EDF9"/>
                </a:solidFill>
              </a:rPr>
              <a:t> </a:t>
            </a:r>
            <a:r>
              <a:rPr>
                <a:solidFill>
                  <a:srgbClr val="00A2CE"/>
                </a:solidFill>
              </a:rPr>
              <a:t>BestSeller</a:t>
            </a:r>
            <a:r>
              <a:rPr>
                <a:solidFill>
                  <a:srgbClr val="E0EDF9"/>
                </a:solidFill>
              </a:rPr>
              <a:t> </a:t>
            </a:r>
            <a:r>
              <a:t>implements</a:t>
            </a:r>
            <a:r>
              <a:rPr>
                <a:solidFill>
                  <a:srgbClr val="E0EDF9"/>
                </a:solidFill>
              </a:rPr>
              <a:t> </a:t>
            </a:r>
            <a:r>
              <a:rPr>
                <a:solidFill>
                  <a:srgbClr val="8FF3F8"/>
                </a:solidFill>
              </a:rPr>
              <a:t>Serializable</a:t>
            </a:r>
            <a:r>
              <a:rPr>
                <a:solidFill>
                  <a:srgbClr val="E0EDF9"/>
                </a:solidFill>
              </a:rPr>
              <a:t> </a:t>
            </a:r>
            <a:r>
              <a:rPr>
                <a:solidFill>
                  <a:srgbClr val="FAFBF6"/>
                </a:solidFill>
              </a:rPr>
              <a:t>{</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static</a:t>
            </a:r>
            <a:r>
              <a:t> </a:t>
            </a:r>
            <a:r>
              <a:rPr>
                <a:solidFill>
                  <a:srgbClr val="D78025"/>
                </a:solidFill>
              </a:rPr>
              <a:t>final</a:t>
            </a:r>
            <a:r>
              <a:t> </a:t>
            </a:r>
            <a:r>
              <a:rPr>
                <a:solidFill>
                  <a:srgbClr val="D78025"/>
                </a:solidFill>
              </a:rPr>
              <a:t>long</a:t>
            </a:r>
            <a:r>
              <a:t> </a:t>
            </a:r>
            <a:r>
              <a:rPr b="1" i="1">
                <a:solidFill>
                  <a:srgbClr val="9CE1FA"/>
                </a:solidFill>
              </a:rPr>
              <a:t>serialVersionUID</a:t>
            </a:r>
            <a:r>
              <a:t> </a:t>
            </a:r>
            <a:r>
              <a:rPr>
                <a:solidFill>
                  <a:srgbClr val="EBECFB"/>
                </a:solidFill>
              </a:rPr>
              <a:t>=</a:t>
            </a:r>
            <a:r>
              <a:t> </a:t>
            </a:r>
            <a:r>
              <a:rPr>
                <a:solidFill>
                  <a:srgbClr val="7AA8C7"/>
                </a:solidFill>
              </a:rPr>
              <a:t>1L</a:t>
            </a:r>
            <a:r>
              <a:rPr>
                <a:solidFill>
                  <a:srgbClr val="EBECFB"/>
                </a:solidFill>
              </a:rPr>
              <a:t>;</a:t>
            </a:r>
          </a:p>
          <a:p>
            <a:pPr marL="0" indent="0" defTabSz="420623">
              <a:lnSpc>
                <a:spcPct val="100000"/>
              </a:lnSpc>
              <a:spcBef>
                <a:spcPts val="0"/>
              </a:spcBef>
              <a:buSzTx/>
              <a:buNone/>
              <a:defRPr sz="1600">
                <a:latin typeface="Menlo Regular"/>
                <a:ea typeface="Menlo Regular"/>
                <a:cs typeface="Menlo Regular"/>
                <a:sym typeface="Menlo Regular"/>
              </a:defRPr>
            </a:pP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@Id</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@GeneratedValue</a:t>
            </a:r>
            <a:r>
              <a:rPr>
                <a:solidFill>
                  <a:srgbClr val="FAFBF6"/>
                </a:solidFill>
              </a:rPr>
              <a:t>(</a:t>
            </a:r>
            <a:r>
              <a:rPr>
                <a:solidFill>
                  <a:srgbClr val="F16477"/>
                </a:solidFill>
              </a:rPr>
              <a:t>strategy</a:t>
            </a:r>
            <a:r>
              <a:t> </a:t>
            </a:r>
            <a:r>
              <a:rPr>
                <a:solidFill>
                  <a:srgbClr val="EBECFB"/>
                </a:solidFill>
              </a:rPr>
              <a:t>=</a:t>
            </a:r>
            <a:r>
              <a:t> </a:t>
            </a:r>
            <a:r>
              <a:rPr i="1">
                <a:solidFill>
                  <a:srgbClr val="D797C6"/>
                </a:solidFill>
              </a:rPr>
              <a:t>GenerationType</a:t>
            </a:r>
            <a:r>
              <a:rPr>
                <a:solidFill>
                  <a:srgbClr val="EBECFB"/>
                </a:solidFill>
              </a:rPr>
              <a:t>.</a:t>
            </a:r>
            <a:r>
              <a:rPr b="1" i="1">
                <a:solidFill>
                  <a:srgbClr val="9CE1FA"/>
                </a:solidFill>
              </a:rPr>
              <a:t>IDENTITY</a:t>
            </a:r>
            <a:r>
              <a:rPr>
                <a:solidFill>
                  <a:srgbClr val="FAFBF6"/>
                </a:solidFill>
              </a:rPr>
              <a:t>)</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D78025"/>
                </a:solidFill>
              </a:rPr>
              <a:t>int</a:t>
            </a:r>
            <a:r>
              <a:t> </a:t>
            </a:r>
            <a:r>
              <a:rPr>
                <a:solidFill>
                  <a:srgbClr val="75E6FA"/>
                </a:solidFill>
              </a:rPr>
              <a:t>id</a:t>
            </a:r>
            <a:r>
              <a:rPr>
                <a:solidFill>
                  <a:srgbClr val="EBECFB"/>
                </a:solidFill>
              </a:rPr>
              <a:t>;</a:t>
            </a:r>
          </a:p>
          <a:p>
            <a:pPr marL="0" indent="0" defTabSz="420623">
              <a:lnSpc>
                <a:spcPct val="100000"/>
              </a:lnSpc>
              <a:spcBef>
                <a:spcPts val="0"/>
              </a:spcBef>
              <a:buSzTx/>
              <a:buNone/>
              <a:defRPr sz="1600">
                <a:latin typeface="Menlo Regular"/>
                <a:ea typeface="Menlo Regular"/>
                <a:cs typeface="Menlo Regular"/>
                <a:sym typeface="Menlo Regular"/>
              </a:defRPr>
            </a:pP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@OneToOne</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@JoinColumn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"op_product"</a:t>
            </a:r>
            <a:r>
              <a:rPr>
                <a:solidFill>
                  <a:srgbClr val="FAFBF6"/>
                </a:solidFill>
              </a:rPr>
              <a:t>)</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OptionalProduct</a:t>
            </a:r>
            <a:r>
              <a:t> </a:t>
            </a:r>
            <a:r>
              <a:rPr>
                <a:solidFill>
                  <a:srgbClr val="75E6FA"/>
                </a:solidFill>
              </a:rPr>
              <a:t>bestSeller</a:t>
            </a:r>
            <a:r>
              <a:rPr>
                <a:solidFill>
                  <a:srgbClr val="EBECFB"/>
                </a:solidFill>
              </a:rPr>
              <a:t>;</a:t>
            </a:r>
          </a:p>
          <a:p>
            <a:pPr marL="0" indent="0" defTabSz="420623">
              <a:lnSpc>
                <a:spcPct val="100000"/>
              </a:lnSpc>
              <a:spcBef>
                <a:spcPts val="0"/>
              </a:spcBef>
              <a:buSzTx/>
              <a:buNone/>
              <a:defRPr sz="1600">
                <a:latin typeface="Menlo Regular"/>
                <a:ea typeface="Menlo Regular"/>
                <a:cs typeface="Menlo Regular"/>
                <a:sym typeface="Menlo Regular"/>
              </a:defRPr>
            </a:pP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i="1">
                <a:solidFill>
                  <a:srgbClr val="B0B0B0"/>
                </a:solidFill>
              </a:rPr>
              <a:t>@Column</a:t>
            </a:r>
            <a:r>
              <a:rPr>
                <a:solidFill>
                  <a:srgbClr val="FAFBF6"/>
                </a:solidFill>
              </a:rPr>
              <a:t>(</a:t>
            </a:r>
            <a:r>
              <a:rPr>
                <a:solidFill>
                  <a:srgbClr val="F16477"/>
                </a:solidFill>
              </a:rPr>
              <a:t>name</a:t>
            </a:r>
            <a:r>
              <a:t> </a:t>
            </a:r>
            <a:r>
              <a:rPr>
                <a:solidFill>
                  <a:srgbClr val="EBECFB"/>
                </a:solidFill>
              </a:rPr>
              <a:t>=</a:t>
            </a:r>
            <a:r>
              <a:t> </a:t>
            </a:r>
            <a:r>
              <a:rPr>
                <a:solidFill>
                  <a:srgbClr val="00CEB2"/>
                </a:solidFill>
              </a:rPr>
              <a:t>"tot_sales"</a:t>
            </a:r>
            <a:r>
              <a:rPr>
                <a:solidFill>
                  <a:srgbClr val="FAFBF6"/>
                </a:solidFill>
              </a:rPr>
              <a:t>)</a:t>
            </a:r>
          </a:p>
          <a:p>
            <a:pPr marL="0" indent="0" defTabSz="420623">
              <a:lnSpc>
                <a:spcPct val="100000"/>
              </a:lnSpc>
              <a:spcBef>
                <a:spcPts val="0"/>
              </a:spcBef>
              <a:buSzTx/>
              <a:buNone/>
              <a:defRPr sz="1600">
                <a:solidFill>
                  <a:srgbClr val="E0EDF9"/>
                </a:solidFill>
                <a:latin typeface="Menlo Regular"/>
                <a:ea typeface="Menlo Regular"/>
                <a:cs typeface="Menlo Regular"/>
                <a:sym typeface="Menlo Regular"/>
              </a:defRPr>
            </a:pPr>
            <a:r>
              <a:t>	</a:t>
            </a:r>
            <a:r>
              <a:rPr>
                <a:solidFill>
                  <a:srgbClr val="D78025"/>
                </a:solidFill>
              </a:rPr>
              <a:t>private</a:t>
            </a:r>
            <a:r>
              <a:t> </a:t>
            </a:r>
            <a:r>
              <a:rPr>
                <a:solidFill>
                  <a:srgbClr val="00A2CE"/>
                </a:solidFill>
              </a:rPr>
              <a:t>Double</a:t>
            </a:r>
            <a:r>
              <a:t> </a:t>
            </a:r>
            <a:r>
              <a:rPr>
                <a:solidFill>
                  <a:srgbClr val="75E6FA"/>
                </a:solidFill>
              </a:rPr>
              <a:t>totSale</a:t>
            </a:r>
            <a:r>
              <a:rPr>
                <a:solidFill>
                  <a:srgbClr val="EBECFB"/>
                </a:solidFill>
              </a:rPr>
              <a: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1" name="Screenshot 2022-02-11 at 16.34.22.png" descr="Screenshot 2022-02-11 at 16.34.22.png"/>
          <p:cNvPicPr>
            <a:picLocks noChangeAspect="1"/>
          </p:cNvPicPr>
          <p:nvPr/>
        </p:nvPicPr>
        <p:blipFill>
          <a:blip r:embed="rId2">
            <a:extLst/>
          </a:blip>
          <a:srcRect l="2597" t="0" r="2709" b="0"/>
          <a:stretch>
            <a:fillRect/>
          </a:stretch>
        </p:blipFill>
        <p:spPr>
          <a:xfrm>
            <a:off x="8388" y="1170383"/>
            <a:ext cx="9133223" cy="4843021"/>
          </a:xfrm>
          <a:prstGeom prst="rect">
            <a:avLst/>
          </a:prstGeom>
          <a:ln w="12700">
            <a:miter lim="400000"/>
          </a:ln>
        </p:spPr>
      </p:pic>
      <p:pic>
        <p:nvPicPr>
          <p:cNvPr id="762" name="Screenshot 2022-02-13 at 11.25.15.png" descr="Screenshot 2022-02-13 at 11.25.15.png"/>
          <p:cNvPicPr>
            <a:picLocks noChangeAspect="1"/>
          </p:cNvPicPr>
          <p:nvPr/>
        </p:nvPicPr>
        <p:blipFill>
          <a:blip r:embed="rId3">
            <a:extLst/>
          </a:blip>
          <a:stretch>
            <a:fillRect/>
          </a:stretch>
        </p:blipFill>
        <p:spPr>
          <a:xfrm>
            <a:off x="4418036" y="2145365"/>
            <a:ext cx="456289" cy="361229"/>
          </a:xfrm>
          <a:prstGeom prst="rect">
            <a:avLst/>
          </a:prstGeom>
          <a:ln w="12700">
            <a:miter lim="400000"/>
          </a:ln>
        </p:spPr>
      </p:pic>
      <p:pic>
        <p:nvPicPr>
          <p:cNvPr id="763" name="Screenshot 2022-02-11 at 16.34.22.png" descr="Screenshot 2022-02-11 at 16.34.22.png"/>
          <p:cNvPicPr>
            <a:picLocks noChangeAspect="1"/>
          </p:cNvPicPr>
          <p:nvPr/>
        </p:nvPicPr>
        <p:blipFill>
          <a:blip r:embed="rId4">
            <a:extLst/>
          </a:blip>
          <a:stretch>
            <a:fillRect/>
          </a:stretch>
        </p:blipFill>
        <p:spPr>
          <a:xfrm>
            <a:off x="8659755" y="2273060"/>
            <a:ext cx="456289" cy="212228"/>
          </a:xfrm>
          <a:prstGeom prst="rect">
            <a:avLst/>
          </a:prstGeom>
          <a:ln w="12700">
            <a:miter lim="400000"/>
          </a:ln>
        </p:spPr>
      </p:pic>
      <p:pic>
        <p:nvPicPr>
          <p:cNvPr id="764" name="Screenshot 2022-02-13 at 11.04.30.png" descr="Screenshot 2022-02-13 at 11.04.30.png"/>
          <p:cNvPicPr>
            <a:picLocks noChangeAspect="1"/>
          </p:cNvPicPr>
          <p:nvPr/>
        </p:nvPicPr>
        <p:blipFill>
          <a:blip r:embed="rId5">
            <a:extLst/>
          </a:blip>
          <a:stretch>
            <a:fillRect/>
          </a:stretch>
        </p:blipFill>
        <p:spPr>
          <a:xfrm>
            <a:off x="3301086" y="2172122"/>
            <a:ext cx="508125" cy="172805"/>
          </a:xfrm>
          <a:prstGeom prst="rect">
            <a:avLst/>
          </a:prstGeom>
          <a:ln w="12700">
            <a:miter lim="400000"/>
          </a:ln>
        </p:spPr>
      </p:pic>
      <p:sp>
        <p:nvSpPr>
          <p:cNvPr id="765" name="Line"/>
          <p:cNvSpPr/>
          <p:nvPr/>
        </p:nvSpPr>
        <p:spPr>
          <a:xfrm>
            <a:off x="4419675" y="2334453"/>
            <a:ext cx="2" cy="1300165"/>
          </a:xfrm>
          <a:prstGeom prst="line">
            <a:avLst/>
          </a:prstGeom>
          <a:ln>
            <a:solidFill>
              <a:srgbClr val="515151"/>
            </a:solidFill>
            <a:miter/>
            <a:tailEnd type="triangle"/>
          </a:ln>
        </p:spPr>
        <p:txBody>
          <a:bodyPr lIns="45719" rIns="45719"/>
          <a:lstStyle/>
          <a:p>
            <a:pPr/>
          </a:p>
        </p:txBody>
      </p:sp>
      <p:sp>
        <p:nvSpPr>
          <p:cNvPr id="766" name="Line"/>
          <p:cNvSpPr/>
          <p:nvPr/>
        </p:nvSpPr>
        <p:spPr>
          <a:xfrm>
            <a:off x="4580389" y="5629669"/>
            <a:ext cx="2" cy="212228"/>
          </a:xfrm>
          <a:prstGeom prst="line">
            <a:avLst/>
          </a:prstGeom>
          <a:ln>
            <a:solidFill>
              <a:srgbClr val="545454"/>
            </a:solidFill>
            <a:miter/>
          </a:ln>
        </p:spPr>
        <p:txBody>
          <a:bodyPr lIns="45719" rIns="45719"/>
          <a:lstStyle/>
          <a:p>
            <a:pPr/>
          </a:p>
        </p:txBody>
      </p:sp>
      <p:sp>
        <p:nvSpPr>
          <p:cNvPr id="767" name="Circle"/>
          <p:cNvSpPr/>
          <p:nvPr/>
        </p:nvSpPr>
        <p:spPr>
          <a:xfrm>
            <a:off x="4548639" y="5579805"/>
            <a:ext cx="63501" cy="63039"/>
          </a:xfrm>
          <a:prstGeom prst="ellipse">
            <a:avLst/>
          </a:prstGeom>
          <a:solidFill>
            <a:srgbClr val="FFFFFF"/>
          </a:solidFill>
          <a:ln w="3175">
            <a:solidFill>
              <a:srgbClr val="9B9B9B"/>
            </a:solidFill>
            <a:miter/>
          </a:ln>
        </p:spPr>
        <p:txBody>
          <a:bodyPr lIns="45719" rIns="45719" anchor="ctr"/>
          <a:lstStyle/>
          <a:p>
            <a:pPr/>
          </a:p>
        </p:txBody>
      </p:sp>
      <p:sp>
        <p:nvSpPr>
          <p:cNvPr id="768" name="Line"/>
          <p:cNvSpPr/>
          <p:nvPr/>
        </p:nvSpPr>
        <p:spPr>
          <a:xfrm>
            <a:off x="4583564" y="5836406"/>
            <a:ext cx="4456415" cy="1"/>
          </a:xfrm>
          <a:prstGeom prst="line">
            <a:avLst/>
          </a:prstGeom>
          <a:ln>
            <a:solidFill>
              <a:srgbClr val="585858"/>
            </a:solidFill>
            <a:miter/>
          </a:ln>
        </p:spPr>
        <p:txBody>
          <a:bodyPr lIns="45719" rIns="45719"/>
          <a:lstStyle/>
          <a:p>
            <a:pPr/>
          </a:p>
        </p:txBody>
      </p:sp>
      <p:sp>
        <p:nvSpPr>
          <p:cNvPr id="769" name="Line"/>
          <p:cNvSpPr/>
          <p:nvPr/>
        </p:nvSpPr>
        <p:spPr>
          <a:xfrm flipV="1">
            <a:off x="9034913" y="2477391"/>
            <a:ext cx="1" cy="3364925"/>
          </a:xfrm>
          <a:prstGeom prst="line">
            <a:avLst/>
          </a:prstGeom>
          <a:ln>
            <a:solidFill>
              <a:srgbClr val="4C4C4C"/>
            </a:solidFill>
            <a:miter/>
            <a:tailEnd type="triangle"/>
          </a:ln>
        </p:spPr>
        <p:txBody>
          <a:bodyPr lIns="45719" rIns="45719"/>
          <a:lstStyle/>
          <a:p>
            <a:pPr/>
          </a:p>
        </p:txBody>
      </p:sp>
      <p:sp>
        <p:nvSpPr>
          <p:cNvPr id="770" name="Circle"/>
          <p:cNvSpPr/>
          <p:nvPr/>
        </p:nvSpPr>
        <p:spPr>
          <a:xfrm>
            <a:off x="8618988" y="2347654"/>
            <a:ext cx="63501" cy="63039"/>
          </a:xfrm>
          <a:prstGeom prst="ellipse">
            <a:avLst/>
          </a:prstGeom>
          <a:solidFill>
            <a:srgbClr val="FFFFFF"/>
          </a:solidFill>
          <a:ln w="3175">
            <a:solidFill>
              <a:srgbClr val="9B9B9B"/>
            </a:solidFill>
            <a:miter/>
          </a:ln>
        </p:spPr>
        <p:txBody>
          <a:bodyPr lIns="45719" rIns="45719" anchor="ctr"/>
          <a:lstStyle/>
          <a:p>
            <a:pPr/>
          </a:p>
        </p:txBody>
      </p:sp>
      <p:sp>
        <p:nvSpPr>
          <p:cNvPr id="771" name="Line"/>
          <p:cNvSpPr/>
          <p:nvPr/>
        </p:nvSpPr>
        <p:spPr>
          <a:xfrm flipH="1" flipV="1">
            <a:off x="5794154" y="2379172"/>
            <a:ext cx="2821405" cy="2"/>
          </a:xfrm>
          <a:prstGeom prst="line">
            <a:avLst/>
          </a:prstGeom>
          <a:ln>
            <a:solidFill>
              <a:srgbClr val="464646"/>
            </a:solidFill>
            <a:miter/>
            <a:tailEnd type="triangle"/>
          </a:ln>
        </p:spPr>
        <p:txBody>
          <a:bodyPr lIns="45719" rIns="45719"/>
          <a:lstStyle/>
          <a:p>
            <a:pPr/>
          </a:p>
        </p:txBody>
      </p:sp>
      <p:sp>
        <p:nvSpPr>
          <p:cNvPr id="772" name="Rectangle"/>
          <p:cNvSpPr/>
          <p:nvPr/>
        </p:nvSpPr>
        <p:spPr>
          <a:xfrm>
            <a:off x="4301597" y="3335611"/>
            <a:ext cx="4774529" cy="2552440"/>
          </a:xfrm>
          <a:prstGeom prst="rect">
            <a:avLst/>
          </a:prstGeom>
          <a:solidFill>
            <a:srgbClr val="FFFFFF">
              <a:alpha val="0"/>
            </a:srgbClr>
          </a:solidFill>
          <a:ln w="50800">
            <a:solidFill>
              <a:srgbClr val="5BAA23"/>
            </a:solidFill>
            <a:miter/>
          </a:ln>
        </p:spPr>
        <p:txBody>
          <a:bodyPr lIns="45719" rIns="45719" anchor="ctr"/>
          <a:lstStyle/>
          <a:p>
            <a:pPr/>
          </a:p>
        </p:txBody>
      </p:sp>
      <p:sp>
        <p:nvSpPr>
          <p:cNvPr id="773" name="Rectangle"/>
          <p:cNvSpPr/>
          <p:nvPr/>
        </p:nvSpPr>
        <p:spPr>
          <a:xfrm>
            <a:off x="1775326" y="3367718"/>
            <a:ext cx="4405615" cy="2488223"/>
          </a:xfrm>
          <a:prstGeom prst="rect">
            <a:avLst/>
          </a:prstGeom>
          <a:solidFill>
            <a:srgbClr val="FFFFFF">
              <a:alpha val="0"/>
            </a:srgbClr>
          </a:solidFill>
          <a:ln w="50800">
            <a:solidFill>
              <a:srgbClr val="D8B428"/>
            </a:solidFill>
            <a:miter/>
          </a:ln>
        </p:spPr>
        <p:txBody>
          <a:bodyPr lIns="45719" rIns="45719" anchor="ctr"/>
          <a:lstStyle/>
          <a:p>
            <a:pPr/>
          </a:p>
        </p:txBody>
      </p:sp>
      <p:sp>
        <p:nvSpPr>
          <p:cNvPr id="774" name="Rectangle"/>
          <p:cNvSpPr/>
          <p:nvPr/>
        </p:nvSpPr>
        <p:spPr>
          <a:xfrm>
            <a:off x="1788047" y="1309155"/>
            <a:ext cx="1508127" cy="4273572"/>
          </a:xfrm>
          <a:prstGeom prst="rect">
            <a:avLst/>
          </a:prstGeom>
          <a:solidFill>
            <a:srgbClr val="FFFFFF">
              <a:alpha val="0"/>
            </a:srgbClr>
          </a:solidFill>
          <a:ln w="50800">
            <a:solidFill>
              <a:srgbClr val="2A4ED5"/>
            </a:solidFill>
            <a:miter/>
          </a:ln>
        </p:spPr>
        <p:txBody>
          <a:bodyPr lIns="45719" rIns="45719" anchor="ctr"/>
          <a:lstStyle/>
          <a:p>
            <a:pPr/>
          </a:p>
        </p:txBody>
      </p:sp>
      <p:sp>
        <p:nvSpPr>
          <p:cNvPr id="775" name="Rectangle"/>
          <p:cNvSpPr/>
          <p:nvPr/>
        </p:nvSpPr>
        <p:spPr>
          <a:xfrm>
            <a:off x="19165" y="1189683"/>
            <a:ext cx="6155002" cy="2181945"/>
          </a:xfrm>
          <a:prstGeom prst="rect">
            <a:avLst/>
          </a:prstGeom>
          <a:solidFill>
            <a:srgbClr val="E13122">
              <a:alpha val="0"/>
            </a:srgbClr>
          </a:solidFill>
          <a:ln w="50800">
            <a:solidFill>
              <a:srgbClr val="FF1B34"/>
            </a:solidFill>
            <a:miter/>
          </a:ln>
        </p:spPr>
        <p:txBody>
          <a:bodyPr lIns="45719" rIns="45719" anchor="ctr"/>
          <a:lstStyle/>
          <a:p>
            <a:pPr/>
          </a:p>
        </p:txBody>
      </p:sp>
      <p:sp>
        <p:nvSpPr>
          <p:cNvPr id="776" name="Title 1"/>
          <p:cNvSpPr txBox="1"/>
          <p:nvPr>
            <p:ph type="title"/>
          </p:nvPr>
        </p:nvSpPr>
        <p:spPr>
          <a:xfrm>
            <a:off x="358774" y="296863"/>
            <a:ext cx="8389940" cy="468314"/>
          </a:xfrm>
          <a:prstGeom prst="rect">
            <a:avLst/>
          </a:prstGeom>
        </p:spPr>
        <p:txBody>
          <a:bodyPr/>
          <a:lstStyle>
            <a:lvl1pPr>
              <a:defRPr sz="2800"/>
            </a:lvl1pPr>
          </a:lstStyle>
          <a:p>
            <a:pPr/>
            <a:r>
              <a:t>Functional analysis of the interaction (Consumer APP)</a:t>
            </a:r>
          </a:p>
        </p:txBody>
      </p:sp>
      <p:sp>
        <p:nvSpPr>
          <p:cNvPr id="777" name="Line"/>
          <p:cNvSpPr/>
          <p:nvPr/>
        </p:nvSpPr>
        <p:spPr>
          <a:xfrm flipH="1">
            <a:off x="962910" y="1854194"/>
            <a:ext cx="194144" cy="1"/>
          </a:xfrm>
          <a:prstGeom prst="line">
            <a:avLst/>
          </a:prstGeom>
          <a:ln>
            <a:solidFill>
              <a:srgbClr val="404040"/>
            </a:solidFill>
            <a:miter/>
            <a:tailEnd type="triangle"/>
          </a:ln>
        </p:spPr>
        <p:txBody>
          <a:bodyPr lIns="45719" rIns="45719"/>
          <a:lstStyle/>
          <a:p>
            <a:pPr/>
          </a:p>
        </p:txBody>
      </p:sp>
      <p:sp>
        <p:nvSpPr>
          <p:cNvPr id="778" name="Line"/>
          <p:cNvSpPr/>
          <p:nvPr/>
        </p:nvSpPr>
        <p:spPr>
          <a:xfrm flipH="1">
            <a:off x="6667102" y="4250981"/>
            <a:ext cx="456289" cy="1"/>
          </a:xfrm>
          <a:prstGeom prst="line">
            <a:avLst/>
          </a:prstGeom>
          <a:ln>
            <a:solidFill>
              <a:srgbClr val="434343"/>
            </a:solidFill>
            <a:miter/>
            <a:headEnd type="triangle"/>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4" grpId="2"/>
      <p:bldP build="whole" bldLvl="1" animBg="1" rev="0" advAuto="0" spid="775" grpId="1"/>
      <p:bldP build="whole" bldLvl="1" animBg="1" rev="0" advAuto="0" spid="772" grpId="4"/>
      <p:bldP build="whole" bldLvl="1" animBg="1" rev="0" advAuto="0" spid="773" grpId="3"/>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0" name="Screenshot 2022-02-13 at 17.36.51.png" descr="Screenshot 2022-02-13 at 17.36.51.png"/>
          <p:cNvPicPr>
            <a:picLocks noChangeAspect="1"/>
          </p:cNvPicPr>
          <p:nvPr/>
        </p:nvPicPr>
        <p:blipFill>
          <a:blip r:embed="rId2">
            <a:extLst/>
          </a:blip>
          <a:stretch>
            <a:fillRect/>
          </a:stretch>
        </p:blipFill>
        <p:spPr>
          <a:xfrm>
            <a:off x="40840" y="1898997"/>
            <a:ext cx="9062320" cy="3060007"/>
          </a:xfrm>
          <a:prstGeom prst="rect">
            <a:avLst/>
          </a:prstGeom>
          <a:ln w="12700">
            <a:miter lim="400000"/>
          </a:ln>
        </p:spPr>
      </p:pic>
      <p:sp>
        <p:nvSpPr>
          <p:cNvPr id="781" name="Rectangle"/>
          <p:cNvSpPr/>
          <p:nvPr/>
        </p:nvSpPr>
        <p:spPr>
          <a:xfrm>
            <a:off x="27027" y="1908909"/>
            <a:ext cx="9089946" cy="3040182"/>
          </a:xfrm>
          <a:prstGeom prst="rect">
            <a:avLst/>
          </a:prstGeom>
          <a:solidFill>
            <a:srgbClr val="E13122">
              <a:alpha val="0"/>
            </a:srgbClr>
          </a:solidFill>
          <a:ln w="50800">
            <a:solidFill>
              <a:srgbClr val="FF1B34"/>
            </a:solidFill>
            <a:miter/>
          </a:ln>
        </p:spPr>
        <p:txBody>
          <a:bodyPr lIns="45719" rIns="45719" anchor="ctr"/>
          <a:lstStyle/>
          <a:p>
            <a:pPr/>
          </a:p>
        </p:txBody>
      </p:sp>
      <p:sp>
        <p:nvSpPr>
          <p:cNvPr id="782" name="Line"/>
          <p:cNvSpPr/>
          <p:nvPr/>
        </p:nvSpPr>
        <p:spPr>
          <a:xfrm flipH="1">
            <a:off x="1437258" y="2756434"/>
            <a:ext cx="293095" cy="1"/>
          </a:xfrm>
          <a:prstGeom prst="line">
            <a:avLst/>
          </a:prstGeom>
          <a:ln w="12700">
            <a:solidFill>
              <a:srgbClr val="454545"/>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4" name="Screenshot 2022-02-11 at 16.41.09.png" descr="Screenshot 2022-02-11 at 16.41.09.png"/>
          <p:cNvPicPr>
            <a:picLocks noChangeAspect="1"/>
          </p:cNvPicPr>
          <p:nvPr/>
        </p:nvPicPr>
        <p:blipFill>
          <a:blip r:embed="rId2">
            <a:extLst/>
          </a:blip>
          <a:stretch>
            <a:fillRect/>
          </a:stretch>
        </p:blipFill>
        <p:spPr>
          <a:xfrm>
            <a:off x="3134390" y="98394"/>
            <a:ext cx="2876751" cy="6661213"/>
          </a:xfrm>
          <a:prstGeom prst="rect">
            <a:avLst/>
          </a:prstGeom>
          <a:ln w="12700">
            <a:miter lim="400000"/>
          </a:ln>
        </p:spPr>
      </p:pic>
      <p:sp>
        <p:nvSpPr>
          <p:cNvPr id="785" name="Rectangle"/>
          <p:cNvSpPr/>
          <p:nvPr/>
        </p:nvSpPr>
        <p:spPr>
          <a:xfrm>
            <a:off x="3144175" y="98743"/>
            <a:ext cx="2857178" cy="6660514"/>
          </a:xfrm>
          <a:prstGeom prst="rect">
            <a:avLst/>
          </a:prstGeom>
          <a:solidFill>
            <a:srgbClr val="FFFFFF">
              <a:alpha val="48"/>
            </a:srgbClr>
          </a:solidFill>
          <a:ln w="50800">
            <a:solidFill>
              <a:srgbClr val="3255E4"/>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7" name="Screenshot 2022-02-11 at 16.41.43.png" descr="Screenshot 2022-02-11 at 16.41.43.png"/>
          <p:cNvPicPr>
            <a:picLocks noChangeAspect="1"/>
          </p:cNvPicPr>
          <p:nvPr/>
        </p:nvPicPr>
        <p:blipFill>
          <a:blip r:embed="rId2">
            <a:extLst/>
          </a:blip>
          <a:stretch>
            <a:fillRect/>
          </a:stretch>
        </p:blipFill>
        <p:spPr>
          <a:xfrm>
            <a:off x="1071016" y="1726321"/>
            <a:ext cx="7023102" cy="3568703"/>
          </a:xfrm>
          <a:prstGeom prst="rect">
            <a:avLst/>
          </a:prstGeom>
          <a:ln w="12700">
            <a:miter lim="400000"/>
          </a:ln>
        </p:spPr>
      </p:pic>
      <p:sp>
        <p:nvSpPr>
          <p:cNvPr id="788" name="Rectangle"/>
          <p:cNvSpPr/>
          <p:nvPr/>
        </p:nvSpPr>
        <p:spPr>
          <a:xfrm>
            <a:off x="1093502" y="1736420"/>
            <a:ext cx="6978130" cy="3548505"/>
          </a:xfrm>
          <a:prstGeom prst="rect">
            <a:avLst/>
          </a:prstGeom>
          <a:solidFill>
            <a:srgbClr val="FFFFFF">
              <a:alpha val="0"/>
            </a:srgbClr>
          </a:solidFill>
          <a:ln w="76200">
            <a:solidFill>
              <a:srgbClr val="D8B428"/>
            </a:solidFill>
            <a:miter/>
          </a:ln>
        </p:spPr>
        <p:txBody>
          <a:bodyPr lIns="45719" rIns="45719" anchor="ctr"/>
          <a:lstStyle/>
          <a:p>
            <a:pP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0" name="Screenshot 2022-02-13 at 17.37.56.png" descr="Screenshot 2022-02-13 at 17.37.56.png"/>
          <p:cNvPicPr>
            <a:picLocks noChangeAspect="1"/>
          </p:cNvPicPr>
          <p:nvPr/>
        </p:nvPicPr>
        <p:blipFill>
          <a:blip r:embed="rId2">
            <a:extLst/>
          </a:blip>
          <a:stretch>
            <a:fillRect/>
          </a:stretch>
        </p:blipFill>
        <p:spPr>
          <a:xfrm>
            <a:off x="553755" y="1632823"/>
            <a:ext cx="8039280" cy="4127502"/>
          </a:xfrm>
          <a:prstGeom prst="rect">
            <a:avLst/>
          </a:prstGeom>
          <a:ln w="12700">
            <a:miter lim="400000"/>
          </a:ln>
        </p:spPr>
      </p:pic>
      <p:sp>
        <p:nvSpPr>
          <p:cNvPr id="791" name="Rectangle"/>
          <p:cNvSpPr/>
          <p:nvPr/>
        </p:nvSpPr>
        <p:spPr>
          <a:xfrm>
            <a:off x="530152" y="1670922"/>
            <a:ext cx="8086484" cy="4051303"/>
          </a:xfrm>
          <a:prstGeom prst="rect">
            <a:avLst/>
          </a:prstGeom>
          <a:solidFill>
            <a:srgbClr val="FFFFFF">
              <a:alpha val="0"/>
            </a:srgbClr>
          </a:solidFill>
          <a:ln w="76200">
            <a:solidFill>
              <a:srgbClr val="5BAA23"/>
            </a:solidFill>
            <a:miter/>
          </a:ln>
        </p:spPr>
        <p:txBody>
          <a:bodyPr lIns="45719" rIns="45719" anchor="ctr"/>
          <a:lstStyle/>
          <a:p>
            <a:pPr/>
          </a:p>
        </p:txBody>
      </p:sp>
      <p:sp>
        <p:nvSpPr>
          <p:cNvPr id="792" name="Line"/>
          <p:cNvSpPr/>
          <p:nvPr/>
        </p:nvSpPr>
        <p:spPr>
          <a:xfrm>
            <a:off x="4651298" y="2991640"/>
            <a:ext cx="713131" cy="1"/>
          </a:xfrm>
          <a:prstGeom prst="line">
            <a:avLst/>
          </a:prstGeom>
          <a:ln w="12700">
            <a:solidFill>
              <a:srgbClr val="3C3C3C"/>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358774" y="304245"/>
            <a:ext cx="8389940" cy="468199"/>
          </a:xfrm>
          <a:prstGeom prst="rect">
            <a:avLst/>
          </a:prstGeom>
        </p:spPr>
        <p:txBody>
          <a:bodyPr/>
          <a:lstStyle>
            <a:lvl1pPr algn="ctr" defTabSz="637794">
              <a:defRPr sz="2976"/>
            </a:lvl1pPr>
          </a:lstStyle>
          <a:p>
            <a:pPr/>
            <a:r>
              <a:t>Relational model</a:t>
            </a:r>
          </a:p>
        </p:txBody>
      </p:sp>
      <p:sp>
        <p:nvSpPr>
          <p:cNvPr id="250" name="Content Placeholder 2"/>
          <p:cNvSpPr txBox="1"/>
          <p:nvPr>
            <p:ph type="body" idx="1"/>
          </p:nvPr>
        </p:nvSpPr>
        <p:spPr>
          <a:xfrm>
            <a:off x="442664" y="772442"/>
            <a:ext cx="8306050" cy="5717259"/>
          </a:xfrm>
          <a:prstGeom prst="rect">
            <a:avLst/>
          </a:prstGeom>
        </p:spPr>
        <p:txBody>
          <a:bodyPr/>
          <a:lstStyle/>
          <a:p>
            <a:pPr marL="0" indent="0" defTabSz="512062">
              <a:lnSpc>
                <a:spcPct val="120000"/>
              </a:lnSpc>
              <a:spcBef>
                <a:spcPts val="500"/>
              </a:spcBef>
              <a:buSzTx/>
              <a:buNone/>
              <a:defRPr sz="1600"/>
            </a:pPr>
            <a:r>
              <a:t>employee(</a:t>
            </a:r>
            <a:r>
              <a:rPr u="sng"/>
              <a:t>id</a:t>
            </a:r>
            <a:r>
              <a:t>,  username, password)</a:t>
            </a:r>
          </a:p>
          <a:p>
            <a:pPr marL="0" indent="0" defTabSz="512062">
              <a:lnSpc>
                <a:spcPct val="120000"/>
              </a:lnSpc>
              <a:spcBef>
                <a:spcPts val="500"/>
              </a:spcBef>
              <a:buSzTx/>
              <a:buNone/>
              <a:defRPr sz="1600"/>
            </a:pPr>
            <a:r>
              <a:t>auditing_table(</a:t>
            </a:r>
            <a:r>
              <a:rPr u="sng"/>
              <a:t>id</a:t>
            </a:r>
            <a:r>
              <a:t>,  </a:t>
            </a:r>
            <a:r>
              <a:rPr>
                <a:solidFill>
                  <a:srgbClr val="FF0000"/>
                </a:solidFill>
              </a:rPr>
              <a:t>id_user</a:t>
            </a:r>
            <a:r>
              <a:t>, </a:t>
            </a:r>
            <a:r>
              <a:rPr>
                <a:solidFill>
                  <a:srgbClr val="FF0000"/>
                </a:solidFill>
              </a:rPr>
              <a:t>username</a:t>
            </a:r>
            <a:r>
              <a:t>, </a:t>
            </a:r>
            <a:r>
              <a:rPr>
                <a:solidFill>
                  <a:srgbClr val="FF0000"/>
                </a:solidFill>
              </a:rPr>
              <a:t>email</a:t>
            </a:r>
            <a:r>
              <a:t>, amount, rejection_date_time)</a:t>
            </a:r>
          </a:p>
          <a:p>
            <a:pPr marL="0" indent="0" defTabSz="512062">
              <a:lnSpc>
                <a:spcPct val="120000"/>
              </a:lnSpc>
              <a:spcBef>
                <a:spcPts val="500"/>
              </a:spcBef>
              <a:buSzTx/>
              <a:buNone/>
              <a:defRPr sz="1600"/>
            </a:pPr>
            <a:r>
              <a:t>user_table(</a:t>
            </a:r>
            <a:r>
              <a:rPr u="sng">
                <a:solidFill>
                  <a:srgbClr val="FF0000"/>
                </a:solidFill>
              </a:rPr>
              <a:t>id</a:t>
            </a:r>
            <a:r>
              <a:rPr u="sng"/>
              <a:t>,</a:t>
            </a:r>
            <a:r>
              <a:t> </a:t>
            </a:r>
            <a:r>
              <a:rPr>
                <a:solidFill>
                  <a:srgbClr val="FF0000"/>
                </a:solidFill>
              </a:rPr>
              <a:t>username</a:t>
            </a:r>
            <a:r>
              <a:t>, password, is_insolvent, </a:t>
            </a:r>
            <a:r>
              <a:rPr>
                <a:solidFill>
                  <a:srgbClr val="FF0000"/>
                </a:solidFill>
              </a:rPr>
              <a:t>email</a:t>
            </a:r>
            <a:r>
              <a:t>, num_failed_payment)</a:t>
            </a:r>
          </a:p>
          <a:p>
            <a:pPr marL="0" indent="0" defTabSz="512062">
              <a:lnSpc>
                <a:spcPct val="120000"/>
              </a:lnSpc>
              <a:spcBef>
                <a:spcPts val="500"/>
              </a:spcBef>
              <a:buSzTx/>
              <a:buNone/>
              <a:defRPr sz="1600"/>
            </a:pPr>
            <a:r>
              <a:t>orders(</a:t>
            </a:r>
            <a:r>
              <a:rPr u="sng">
                <a:solidFill>
                  <a:srgbClr val="1200FF"/>
                </a:solidFill>
              </a:rPr>
              <a:t>id</a:t>
            </a:r>
            <a:r>
              <a:t>, </a:t>
            </a:r>
            <a:r>
              <a:rPr>
                <a:solidFill>
                  <a:srgbClr val="00FF4F"/>
                </a:solidFill>
              </a:rPr>
              <a:t>id_servicepackage</a:t>
            </a:r>
            <a:r>
              <a:t>, </a:t>
            </a:r>
            <a:r>
              <a:rPr>
                <a:solidFill>
                  <a:srgbClr val="FF0013"/>
                </a:solidFill>
              </a:rPr>
              <a:t>id_user</a:t>
            </a:r>
            <a:r>
              <a:t>, </a:t>
            </a:r>
            <a:r>
              <a:rPr>
                <a:solidFill>
                  <a:srgbClr val="FFCC00"/>
                </a:solidFill>
              </a:rPr>
              <a:t>id_validityperiod</a:t>
            </a:r>
            <a:r>
              <a:t>, tot_amount, rejected, start_date, 		   creation_date_time, num_failed_payments)</a:t>
            </a:r>
          </a:p>
          <a:p>
            <a:pPr marL="0" indent="0" defTabSz="512062">
              <a:lnSpc>
                <a:spcPct val="120000"/>
              </a:lnSpc>
              <a:spcBef>
                <a:spcPts val="500"/>
              </a:spcBef>
              <a:buSzTx/>
              <a:buNone/>
              <a:defRPr sz="1600"/>
            </a:pPr>
            <a:r>
              <a:t>activation_schedule(</a:t>
            </a:r>
            <a:r>
              <a:rPr u="sng"/>
              <a:t>id</a:t>
            </a:r>
            <a:r>
              <a:t>, </a:t>
            </a:r>
            <a:r>
              <a:rPr>
                <a:solidFill>
                  <a:srgbClr val="0007FF"/>
                </a:solidFill>
              </a:rPr>
              <a:t>id_order</a:t>
            </a:r>
            <a:r>
              <a:t>, activation_date, deactivation_date)</a:t>
            </a:r>
          </a:p>
          <a:p>
            <a:pPr marL="0" indent="0" defTabSz="512062">
              <a:lnSpc>
                <a:spcPct val="120000"/>
              </a:lnSpc>
              <a:spcBef>
                <a:spcPts val="500"/>
              </a:spcBef>
              <a:buSzTx/>
              <a:buNone/>
              <a:defRPr sz="1600"/>
            </a:pPr>
            <a:r>
              <a:t>service_package(</a:t>
            </a:r>
            <a:r>
              <a:rPr u="sng">
                <a:solidFill>
                  <a:srgbClr val="00FF51"/>
                </a:solidFill>
              </a:rPr>
              <a:t>id</a:t>
            </a:r>
            <a:r>
              <a:t>, </a:t>
            </a:r>
            <a:r>
              <a:rPr>
                <a:solidFill>
                  <a:schemeClr val="accent2">
                    <a:satOff val="-18194"/>
                    <a:lumOff val="-11215"/>
                  </a:schemeClr>
                </a:solidFill>
              </a:rPr>
              <a:t>id_fixedphone</a:t>
            </a:r>
            <a:r>
              <a:t>, </a:t>
            </a:r>
            <a:r>
              <a:rPr>
                <a:solidFill>
                  <a:srgbClr val="445C87"/>
                </a:solidFill>
              </a:rPr>
              <a:t>id_mobilephone</a:t>
            </a:r>
            <a:r>
              <a:t>, </a:t>
            </a:r>
            <a:r>
              <a:rPr>
                <a:solidFill>
                  <a:srgbClr val="A6AAA9"/>
                </a:solidFill>
              </a:rPr>
              <a:t>id_fixedinternet</a:t>
            </a:r>
            <a:r>
              <a:t>, </a:t>
            </a:r>
            <a:r>
              <a:rPr>
                <a:solidFill>
                  <a:schemeClr val="accent6">
                    <a:lumOff val="-9568"/>
                  </a:schemeClr>
                </a:solidFill>
              </a:rPr>
              <a:t>id_mobileinternet</a:t>
            </a:r>
            <a:r>
              <a:t>, name)</a:t>
            </a:r>
          </a:p>
          <a:p>
            <a:pPr marL="0" indent="0" defTabSz="512062">
              <a:lnSpc>
                <a:spcPct val="120000"/>
              </a:lnSpc>
              <a:spcBef>
                <a:spcPts val="500"/>
              </a:spcBef>
              <a:buSzTx/>
              <a:buNone/>
              <a:defRPr sz="1600"/>
            </a:pPr>
            <a:r>
              <a:t>validity_period(</a:t>
            </a:r>
            <a:r>
              <a:rPr u="sng">
                <a:solidFill>
                  <a:srgbClr val="FFCE00"/>
                </a:solidFill>
              </a:rPr>
              <a:t>id</a:t>
            </a:r>
            <a:r>
              <a:t>, num_months, monthly_fee)</a:t>
            </a:r>
          </a:p>
          <a:p>
            <a:pPr marL="0" indent="0" defTabSz="512062">
              <a:lnSpc>
                <a:spcPct val="120000"/>
              </a:lnSpc>
              <a:spcBef>
                <a:spcPts val="500"/>
              </a:spcBef>
              <a:buSzTx/>
              <a:buNone/>
              <a:defRPr sz="1600"/>
            </a:pPr>
            <a:r>
              <a:t>optional_product(</a:t>
            </a:r>
            <a:r>
              <a:rPr u="sng">
                <a:solidFill>
                  <a:srgbClr val="C35ACE"/>
                </a:solidFill>
              </a:rPr>
              <a:t>id</a:t>
            </a:r>
            <a:r>
              <a:t>, name, monthly_fee)</a:t>
            </a:r>
          </a:p>
          <a:p>
            <a:pPr marL="0" indent="0" defTabSz="512062">
              <a:lnSpc>
                <a:spcPct val="120000"/>
              </a:lnSpc>
              <a:spcBef>
                <a:spcPts val="500"/>
              </a:spcBef>
              <a:buSzTx/>
              <a:buNone/>
              <a:defRPr sz="1600"/>
            </a:pPr>
            <a:r>
              <a:t>service_package_optional_product(</a:t>
            </a:r>
            <a:r>
              <a:rPr u="sng">
                <a:solidFill>
                  <a:srgbClr val="00FF4F"/>
                </a:solidFill>
              </a:rPr>
              <a:t>id_servicepackage</a:t>
            </a:r>
            <a:r>
              <a:t>, </a:t>
            </a:r>
            <a:r>
              <a:rPr u="sng">
                <a:solidFill>
                  <a:srgbClr val="BE3FD6"/>
                </a:solidFill>
              </a:rPr>
              <a:t>id_optionalproduct</a:t>
            </a:r>
            <a:r>
              <a:t>)</a:t>
            </a:r>
          </a:p>
          <a:p>
            <a:pPr marL="0" indent="0" defTabSz="512062">
              <a:lnSpc>
                <a:spcPct val="120000"/>
              </a:lnSpc>
              <a:spcBef>
                <a:spcPts val="500"/>
              </a:spcBef>
              <a:buSzTx/>
              <a:buNone/>
              <a:defRPr sz="1600"/>
            </a:pPr>
            <a:r>
              <a:t>service_package_validity_period(</a:t>
            </a:r>
            <a:r>
              <a:rPr u="sng">
                <a:solidFill>
                  <a:srgbClr val="00FF4F"/>
                </a:solidFill>
              </a:rPr>
              <a:t>id_servicepackage</a:t>
            </a:r>
            <a:r>
              <a:rPr u="sng"/>
              <a:t>,</a:t>
            </a:r>
            <a:r>
              <a:t> </a:t>
            </a:r>
            <a:r>
              <a:rPr u="sng">
                <a:solidFill>
                  <a:srgbClr val="FFCC00"/>
                </a:solidFill>
              </a:rPr>
              <a:t>id_validityperiod</a:t>
            </a:r>
            <a:r>
              <a:t>)</a:t>
            </a:r>
          </a:p>
          <a:p>
            <a:pPr marL="0" indent="0" defTabSz="512062">
              <a:lnSpc>
                <a:spcPct val="120000"/>
              </a:lnSpc>
              <a:spcBef>
                <a:spcPts val="500"/>
              </a:spcBef>
              <a:buSzTx/>
              <a:buNone/>
              <a:defRPr sz="1600"/>
            </a:pPr>
            <a:r>
              <a:t>order_optional_product(</a:t>
            </a:r>
            <a:r>
              <a:rPr u="sng">
                <a:solidFill>
                  <a:srgbClr val="1200FF"/>
                </a:solidFill>
              </a:rPr>
              <a:t>id_order</a:t>
            </a:r>
            <a:r>
              <a:t>, </a:t>
            </a:r>
            <a:r>
              <a:rPr u="sng">
                <a:solidFill>
                  <a:srgbClr val="BA41C7"/>
                </a:solidFill>
              </a:rPr>
              <a:t>id_optionalproduct</a:t>
            </a:r>
            <a:r>
              <a:t>)</a:t>
            </a:r>
          </a:p>
          <a:p>
            <a:pPr marL="0" indent="0" defTabSz="512062">
              <a:lnSpc>
                <a:spcPct val="120000"/>
              </a:lnSpc>
              <a:spcBef>
                <a:spcPts val="500"/>
              </a:spcBef>
              <a:buSzTx/>
              <a:buNone/>
              <a:defRPr sz="1600"/>
            </a:pPr>
            <a:r>
              <a:t>mobile_phone(</a:t>
            </a:r>
            <a:r>
              <a:rPr u="sng">
                <a:solidFill>
                  <a:srgbClr val="445C87"/>
                </a:solidFill>
              </a:rPr>
              <a:t>id</a:t>
            </a:r>
            <a:r>
              <a:t>, name, num_minutes, num_sms, extra_min_fee, extra_sms_fee)</a:t>
            </a:r>
          </a:p>
          <a:p>
            <a:pPr marL="0" indent="0" defTabSz="512062">
              <a:lnSpc>
                <a:spcPct val="120000"/>
              </a:lnSpc>
              <a:spcBef>
                <a:spcPts val="500"/>
              </a:spcBef>
              <a:buSzTx/>
              <a:buNone/>
              <a:defRPr sz="1600"/>
            </a:pPr>
            <a:r>
              <a:t>fixed_phone(</a:t>
            </a:r>
            <a:r>
              <a:rPr u="sng">
                <a:solidFill>
                  <a:schemeClr val="accent2">
                    <a:satOff val="-18194"/>
                    <a:lumOff val="-11215"/>
                  </a:schemeClr>
                </a:solidFill>
              </a:rPr>
              <a:t>id</a:t>
            </a:r>
            <a:r>
              <a:t>, name)</a:t>
            </a:r>
          </a:p>
          <a:p>
            <a:pPr marL="0" indent="0" defTabSz="512062">
              <a:lnSpc>
                <a:spcPct val="120000"/>
              </a:lnSpc>
              <a:spcBef>
                <a:spcPts val="500"/>
              </a:spcBef>
              <a:buSzTx/>
              <a:buNone/>
              <a:defRPr sz="1600"/>
            </a:pPr>
            <a:r>
              <a:t>mobile_internet(</a:t>
            </a:r>
            <a:r>
              <a:rPr u="sng">
                <a:solidFill>
                  <a:schemeClr val="accent6">
                    <a:lumOff val="-9568"/>
                  </a:schemeClr>
                </a:solidFill>
              </a:rPr>
              <a:t>id</a:t>
            </a:r>
            <a:r>
              <a:t>, name, num_giga, extra_giga_fee)</a:t>
            </a:r>
          </a:p>
          <a:p>
            <a:pPr marL="0" indent="0" defTabSz="512062">
              <a:lnSpc>
                <a:spcPct val="120000"/>
              </a:lnSpc>
              <a:spcBef>
                <a:spcPts val="500"/>
              </a:spcBef>
              <a:buSzTx/>
              <a:buNone/>
              <a:defRPr sz="1600"/>
            </a:pPr>
            <a:r>
              <a:t>fixed_internet(</a:t>
            </a:r>
            <a:r>
              <a:rPr u="sng">
                <a:solidFill>
                  <a:srgbClr val="A6AAA9"/>
                </a:solidFill>
              </a:rPr>
              <a:t>id</a:t>
            </a:r>
            <a:r>
              <a:t>, name, num_giga, extra_giga_fee)</a:t>
            </a:r>
          </a:p>
        </p:txBody>
      </p:sp>
      <p:sp>
        <p:nvSpPr>
          <p:cNvPr id="251" name="Line"/>
          <p:cNvSpPr/>
          <p:nvPr/>
        </p:nvSpPr>
        <p:spPr>
          <a:xfrm flipH="1">
            <a:off x="1544546" y="1424321"/>
            <a:ext cx="680649" cy="142993"/>
          </a:xfrm>
          <a:prstGeom prst="line">
            <a:avLst/>
          </a:prstGeom>
          <a:ln w="25400">
            <a:solidFill>
              <a:schemeClr val="accent1"/>
            </a:solidFill>
            <a:miter/>
            <a:tailEnd type="triangle"/>
          </a:ln>
        </p:spPr>
        <p:txBody>
          <a:bodyPr lIns="45719" rIns="45719"/>
          <a:lstStyle/>
          <a:p>
            <a:pPr/>
          </a:p>
        </p:txBody>
      </p:sp>
      <p:sp>
        <p:nvSpPr>
          <p:cNvPr id="252" name="Line"/>
          <p:cNvSpPr/>
          <p:nvPr/>
        </p:nvSpPr>
        <p:spPr>
          <a:xfrm flipH="1" flipV="1">
            <a:off x="1613854" y="1765255"/>
            <a:ext cx="1357480" cy="170358"/>
          </a:xfrm>
          <a:prstGeom prst="line">
            <a:avLst/>
          </a:prstGeom>
          <a:ln w="25400">
            <a:solidFill>
              <a:schemeClr val="accent1"/>
            </a:solidFill>
            <a:miter/>
            <a:tailEnd type="triangle"/>
          </a:ln>
        </p:spPr>
        <p:txBody>
          <a:bodyPr lIns="45719" rIns="45719"/>
          <a:lstStyle/>
          <a:p>
            <a:pPr/>
          </a:p>
        </p:txBody>
      </p:sp>
      <p:sp>
        <p:nvSpPr>
          <p:cNvPr id="253" name="Line"/>
          <p:cNvSpPr/>
          <p:nvPr/>
        </p:nvSpPr>
        <p:spPr>
          <a:xfrm flipH="1" flipV="1">
            <a:off x="1256489" y="2132142"/>
            <a:ext cx="1265110" cy="411918"/>
          </a:xfrm>
          <a:prstGeom prst="line">
            <a:avLst/>
          </a:prstGeom>
          <a:ln w="25400">
            <a:solidFill>
              <a:schemeClr val="accent1"/>
            </a:solidFill>
            <a:miter/>
            <a:tailEnd type="triangle"/>
          </a:ln>
        </p:spPr>
        <p:txBody>
          <a:bodyPr lIns="45719" rIns="45719"/>
          <a:lstStyle/>
          <a:p>
            <a:pPr/>
          </a:p>
        </p:txBody>
      </p:sp>
      <p:sp>
        <p:nvSpPr>
          <p:cNvPr id="254" name="Line"/>
          <p:cNvSpPr/>
          <p:nvPr/>
        </p:nvSpPr>
        <p:spPr>
          <a:xfrm flipH="1" flipV="1">
            <a:off x="1119383" y="2122989"/>
            <a:ext cx="1668060" cy="2601878"/>
          </a:xfrm>
          <a:prstGeom prst="line">
            <a:avLst/>
          </a:prstGeom>
          <a:ln w="25400">
            <a:solidFill>
              <a:schemeClr val="accent1"/>
            </a:solidFill>
            <a:miter/>
            <a:tailEnd type="triangle"/>
          </a:ln>
        </p:spPr>
        <p:txBody>
          <a:bodyPr lIns="45719" rIns="45719"/>
          <a:lstStyle/>
          <a:p>
            <a:pPr/>
          </a:p>
        </p:txBody>
      </p:sp>
      <p:sp>
        <p:nvSpPr>
          <p:cNvPr id="255" name="Line"/>
          <p:cNvSpPr/>
          <p:nvPr/>
        </p:nvSpPr>
        <p:spPr>
          <a:xfrm flipH="1">
            <a:off x="2013471" y="2131715"/>
            <a:ext cx="230357" cy="776161"/>
          </a:xfrm>
          <a:prstGeom prst="line">
            <a:avLst/>
          </a:prstGeom>
          <a:ln w="25400">
            <a:solidFill>
              <a:schemeClr val="accent1"/>
            </a:solidFill>
            <a:miter/>
            <a:tailEnd type="triangle"/>
          </a:ln>
        </p:spPr>
        <p:txBody>
          <a:bodyPr lIns="45719" rIns="45719"/>
          <a:lstStyle/>
          <a:p>
            <a:pPr/>
          </a:p>
        </p:txBody>
      </p:sp>
      <p:sp>
        <p:nvSpPr>
          <p:cNvPr id="256" name="Line"/>
          <p:cNvSpPr/>
          <p:nvPr/>
        </p:nvSpPr>
        <p:spPr>
          <a:xfrm flipH="1" flipV="1">
            <a:off x="2143385" y="3134460"/>
            <a:ext cx="1497404" cy="885256"/>
          </a:xfrm>
          <a:prstGeom prst="line">
            <a:avLst/>
          </a:prstGeom>
          <a:ln w="25400">
            <a:solidFill>
              <a:schemeClr val="accent1"/>
            </a:solidFill>
            <a:miter/>
            <a:tailEnd type="triangle"/>
          </a:ln>
        </p:spPr>
        <p:txBody>
          <a:bodyPr lIns="45719" rIns="45719"/>
          <a:lstStyle/>
          <a:p>
            <a:pPr/>
          </a:p>
        </p:txBody>
      </p:sp>
      <p:sp>
        <p:nvSpPr>
          <p:cNvPr id="257" name="Line"/>
          <p:cNvSpPr/>
          <p:nvPr/>
        </p:nvSpPr>
        <p:spPr>
          <a:xfrm flipH="1" flipV="1">
            <a:off x="2083039" y="3160399"/>
            <a:ext cx="1373245" cy="1211088"/>
          </a:xfrm>
          <a:prstGeom prst="line">
            <a:avLst/>
          </a:prstGeom>
          <a:ln w="25400">
            <a:solidFill>
              <a:schemeClr val="accent1"/>
            </a:solidFill>
            <a:miter/>
            <a:tailEnd type="triangle"/>
          </a:ln>
        </p:spPr>
        <p:txBody>
          <a:bodyPr lIns="45719" rIns="45719"/>
          <a:lstStyle/>
          <a:p>
            <a:pPr/>
          </a:p>
        </p:txBody>
      </p:sp>
      <p:sp>
        <p:nvSpPr>
          <p:cNvPr id="258" name="Line"/>
          <p:cNvSpPr/>
          <p:nvPr/>
        </p:nvSpPr>
        <p:spPr>
          <a:xfrm flipH="1">
            <a:off x="1880010" y="2163278"/>
            <a:ext cx="1887010" cy="1089705"/>
          </a:xfrm>
          <a:prstGeom prst="line">
            <a:avLst/>
          </a:prstGeom>
          <a:ln w="25400">
            <a:solidFill>
              <a:schemeClr val="accent1"/>
            </a:solidFill>
            <a:miter/>
            <a:tailEnd type="triangle"/>
          </a:ln>
        </p:spPr>
        <p:txBody>
          <a:bodyPr lIns="45719" rIns="45719"/>
          <a:lstStyle/>
          <a:p>
            <a:pPr/>
          </a:p>
        </p:txBody>
      </p:sp>
      <p:sp>
        <p:nvSpPr>
          <p:cNvPr id="259" name="Line"/>
          <p:cNvSpPr/>
          <p:nvPr/>
        </p:nvSpPr>
        <p:spPr>
          <a:xfrm flipH="1" flipV="1">
            <a:off x="1877985" y="3511935"/>
            <a:ext cx="3613461" cy="866427"/>
          </a:xfrm>
          <a:prstGeom prst="line">
            <a:avLst/>
          </a:prstGeom>
          <a:ln w="25400">
            <a:solidFill>
              <a:schemeClr val="accent1"/>
            </a:solidFill>
            <a:miter/>
            <a:tailEnd type="triangle"/>
          </a:ln>
        </p:spPr>
        <p:txBody>
          <a:bodyPr lIns="45719" rIns="45719"/>
          <a:lstStyle/>
          <a:p>
            <a:pPr/>
          </a:p>
        </p:txBody>
      </p:sp>
      <p:sp>
        <p:nvSpPr>
          <p:cNvPr id="260" name="Line"/>
          <p:cNvSpPr/>
          <p:nvPr/>
        </p:nvSpPr>
        <p:spPr>
          <a:xfrm flipH="1" flipV="1">
            <a:off x="2236434" y="3825742"/>
            <a:ext cx="3155421" cy="201786"/>
          </a:xfrm>
          <a:prstGeom prst="line">
            <a:avLst/>
          </a:prstGeom>
          <a:ln w="25400">
            <a:solidFill>
              <a:schemeClr val="accent1"/>
            </a:solidFill>
            <a:miter/>
            <a:tailEnd type="triangle"/>
          </a:ln>
        </p:spPr>
        <p:txBody>
          <a:bodyPr lIns="45719" rIns="45719"/>
          <a:lstStyle/>
          <a:p>
            <a:pPr/>
          </a:p>
        </p:txBody>
      </p:sp>
      <p:sp>
        <p:nvSpPr>
          <p:cNvPr id="261" name="Line"/>
          <p:cNvSpPr/>
          <p:nvPr/>
        </p:nvSpPr>
        <p:spPr>
          <a:xfrm flipH="1" flipV="1">
            <a:off x="2143387" y="3877073"/>
            <a:ext cx="1656951" cy="836570"/>
          </a:xfrm>
          <a:prstGeom prst="line">
            <a:avLst/>
          </a:prstGeom>
          <a:ln w="25400">
            <a:solidFill>
              <a:schemeClr val="accent1"/>
            </a:solidFill>
            <a:miter/>
            <a:tailEnd type="triangle"/>
          </a:ln>
        </p:spPr>
        <p:txBody>
          <a:bodyPr lIns="45719" rIns="45719"/>
          <a:lstStyle/>
          <a:p>
            <a:pPr/>
          </a:p>
        </p:txBody>
      </p:sp>
      <p:sp>
        <p:nvSpPr>
          <p:cNvPr id="262" name="Line"/>
          <p:cNvSpPr/>
          <p:nvPr/>
        </p:nvSpPr>
        <p:spPr>
          <a:xfrm flipH="1">
            <a:off x="1877984" y="3160401"/>
            <a:ext cx="1950285" cy="1922433"/>
          </a:xfrm>
          <a:prstGeom prst="line">
            <a:avLst/>
          </a:prstGeom>
          <a:ln w="25400">
            <a:solidFill>
              <a:schemeClr val="accent1"/>
            </a:solidFill>
            <a:miter/>
            <a:tailEnd type="triangle"/>
          </a:ln>
        </p:spPr>
        <p:txBody>
          <a:bodyPr lIns="45719" rIns="45719"/>
          <a:lstStyle/>
          <a:p>
            <a:pPr/>
          </a:p>
        </p:txBody>
      </p:sp>
      <p:sp>
        <p:nvSpPr>
          <p:cNvPr id="263" name="Line"/>
          <p:cNvSpPr/>
          <p:nvPr/>
        </p:nvSpPr>
        <p:spPr>
          <a:xfrm flipH="1">
            <a:off x="1667243" y="3191942"/>
            <a:ext cx="1208799" cy="2256029"/>
          </a:xfrm>
          <a:prstGeom prst="line">
            <a:avLst/>
          </a:prstGeom>
          <a:ln w="25400">
            <a:solidFill>
              <a:schemeClr val="accent1"/>
            </a:solidFill>
            <a:miter/>
            <a:tailEnd type="triangle"/>
          </a:ln>
        </p:spPr>
        <p:txBody>
          <a:bodyPr lIns="45719" rIns="45719"/>
          <a:lstStyle/>
          <a:p>
            <a:pPr/>
          </a:p>
        </p:txBody>
      </p:sp>
      <p:sp>
        <p:nvSpPr>
          <p:cNvPr id="264" name="Line"/>
          <p:cNvSpPr/>
          <p:nvPr/>
        </p:nvSpPr>
        <p:spPr>
          <a:xfrm flipH="1">
            <a:off x="2013469" y="3134462"/>
            <a:ext cx="4947280" cy="2703361"/>
          </a:xfrm>
          <a:prstGeom prst="line">
            <a:avLst/>
          </a:prstGeom>
          <a:ln w="25400">
            <a:solidFill>
              <a:schemeClr val="accent1"/>
            </a:solidFill>
            <a:miter/>
            <a:tailEnd type="triangle"/>
          </a:ln>
        </p:spPr>
        <p:txBody>
          <a:bodyPr lIns="45719" rIns="45719"/>
          <a:lstStyle/>
          <a:p>
            <a:pPr/>
          </a:p>
        </p:txBody>
      </p:sp>
      <p:sp>
        <p:nvSpPr>
          <p:cNvPr id="265" name="Line"/>
          <p:cNvSpPr/>
          <p:nvPr/>
        </p:nvSpPr>
        <p:spPr>
          <a:xfrm flipH="1">
            <a:off x="1825694" y="3160401"/>
            <a:ext cx="3798844" cy="3027460"/>
          </a:xfrm>
          <a:prstGeom prst="line">
            <a:avLst/>
          </a:prstGeom>
          <a:ln w="2540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5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25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Subtype="0" presetID="1" grpId="6" fill="hold">
                                  <p:stCondLst>
                                    <p:cond delay="0"/>
                                  </p:stCondLst>
                                  <p:iterate type="el" backwards="0">
                                    <p:tmAbs val="0"/>
                                  </p:iterate>
                                  <p:childTnLst>
                                    <p:set>
                                      <p:cBhvr>
                                        <p:cTn id="26" fill="hold">
                                          <p:stCondLst>
                                            <p:cond delay="0"/>
                                          </p:stCondLst>
                                        </p:cTn>
                                        <p:tgtEl>
                                          <p:spTgt spid="2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25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2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xit" nodeType="clickEffect" presetSubtype="0" presetID="1" grpId="10" fill="hold">
                                  <p:stCondLst>
                                    <p:cond delay="0"/>
                                  </p:stCondLst>
                                  <p:iterate type="el" backwards="0">
                                    <p:tmAbs val="0"/>
                                  </p:iterate>
                                  <p:childTnLst>
                                    <p:set>
                                      <p:cBhvr>
                                        <p:cTn id="42" fill="hold">
                                          <p:stCondLst>
                                            <p:cond delay="0"/>
                                          </p:stCondLst>
                                        </p:cTn>
                                        <p:tgtEl>
                                          <p:spTgt spid="25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2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xit" nodeType="clickEffect" presetSubtype="0" presetID="1" grpId="12" fill="hold">
                                  <p:stCondLst>
                                    <p:cond delay="0"/>
                                  </p:stCondLst>
                                  <p:iterate type="el" backwards="0">
                                    <p:tmAbs val="0"/>
                                  </p:iterate>
                                  <p:childTnLst>
                                    <p:set>
                                      <p:cBhvr>
                                        <p:cTn id="50" fill="hold">
                                          <p:stCondLst>
                                            <p:cond delay="0"/>
                                          </p:stCondLst>
                                        </p:cTn>
                                        <p:tgtEl>
                                          <p:spTgt spid="25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2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xit" nodeType="clickEffect" presetSubtype="0" presetID="1" grpId="14" fill="hold">
                                  <p:stCondLst>
                                    <p:cond delay="0"/>
                                  </p:stCondLst>
                                  <p:iterate type="el" backwards="0">
                                    <p:tmAbs val="0"/>
                                  </p:iterate>
                                  <p:childTnLst>
                                    <p:set>
                                      <p:cBhvr>
                                        <p:cTn id="58" fill="hold">
                                          <p:stCondLst>
                                            <p:cond delay="0"/>
                                          </p:stCondLst>
                                        </p:cTn>
                                        <p:tgtEl>
                                          <p:spTgt spid="25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2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xit" nodeType="clickEffect" presetSubtype="0" presetID="1" grpId="16" fill="hold">
                                  <p:stCondLst>
                                    <p:cond delay="0"/>
                                  </p:stCondLst>
                                  <p:iterate type="el" backwards="0">
                                    <p:tmAbs val="0"/>
                                  </p:iterate>
                                  <p:childTnLst>
                                    <p:set>
                                      <p:cBhvr>
                                        <p:cTn id="66" fill="hold">
                                          <p:stCondLst>
                                            <p:cond delay="0"/>
                                          </p:stCondLst>
                                        </p:cTn>
                                        <p:tgtEl>
                                          <p:spTgt spid="25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7" fill="hold">
                                  <p:stCondLst>
                                    <p:cond delay="0"/>
                                  </p:stCondLst>
                                  <p:iterate type="el" backwards="0">
                                    <p:tmAbs val="0"/>
                                  </p:iterate>
                                  <p:childTnLst>
                                    <p:set>
                                      <p:cBhvr>
                                        <p:cTn id="70" fill="hold"/>
                                        <p:tgtEl>
                                          <p:spTgt spid="2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xit" nodeType="clickEffect" presetSubtype="0" presetID="1" grpId="18" fill="hold">
                                  <p:stCondLst>
                                    <p:cond delay="0"/>
                                  </p:stCondLst>
                                  <p:iterate type="el" backwards="0">
                                    <p:tmAbs val="0"/>
                                  </p:iterate>
                                  <p:childTnLst>
                                    <p:set>
                                      <p:cBhvr>
                                        <p:cTn id="74" fill="hold">
                                          <p:stCondLst>
                                            <p:cond delay="0"/>
                                          </p:stCondLst>
                                        </p:cTn>
                                        <p:tgtEl>
                                          <p:spTgt spid="25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19" fill="hold">
                                  <p:stCondLst>
                                    <p:cond delay="0"/>
                                  </p:stCondLst>
                                  <p:iterate type="el" backwards="0">
                                    <p:tmAbs val="0"/>
                                  </p:iterate>
                                  <p:childTnLst>
                                    <p:set>
                                      <p:cBhvr>
                                        <p:cTn id="78" fill="hold"/>
                                        <p:tgtEl>
                                          <p:spTgt spid="2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xit" nodeType="clickEffect" presetSubtype="0" presetID="1" grpId="20" fill="hold">
                                  <p:stCondLst>
                                    <p:cond delay="0"/>
                                  </p:stCondLst>
                                  <p:iterate type="el" backwards="0">
                                    <p:tmAbs val="0"/>
                                  </p:iterate>
                                  <p:childTnLst>
                                    <p:set>
                                      <p:cBhvr>
                                        <p:cTn id="82" fill="hold">
                                          <p:stCondLst>
                                            <p:cond delay="0"/>
                                          </p:stCondLst>
                                        </p:cTn>
                                        <p:tgtEl>
                                          <p:spTgt spid="26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1" fill="hold">
                                  <p:stCondLst>
                                    <p:cond delay="0"/>
                                  </p:stCondLst>
                                  <p:iterate type="el" backwards="0">
                                    <p:tmAbs val="0"/>
                                  </p:iterate>
                                  <p:childTnLst>
                                    <p:set>
                                      <p:cBhvr>
                                        <p:cTn id="86" fill="hold"/>
                                        <p:tgtEl>
                                          <p:spTgt spid="2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Class="exit" nodeType="clickEffect" presetSubtype="0" presetID="1" grpId="22" fill="hold">
                                  <p:stCondLst>
                                    <p:cond delay="0"/>
                                  </p:stCondLst>
                                  <p:iterate type="el" backwards="0">
                                    <p:tmAbs val="0"/>
                                  </p:iterate>
                                  <p:childTnLst>
                                    <p:set>
                                      <p:cBhvr>
                                        <p:cTn id="90" fill="hold">
                                          <p:stCondLst>
                                            <p:cond delay="0"/>
                                          </p:stCondLst>
                                        </p:cTn>
                                        <p:tgtEl>
                                          <p:spTgt spid="26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3" fill="hold">
                                  <p:stCondLst>
                                    <p:cond delay="0"/>
                                  </p:stCondLst>
                                  <p:iterate type="el" backwards="0">
                                    <p:tmAbs val="0"/>
                                  </p:iterate>
                                  <p:childTnLst>
                                    <p:set>
                                      <p:cBhvr>
                                        <p:cTn id="94" fill="hold"/>
                                        <p:tgtEl>
                                          <p:spTgt spid="2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Class="exit" nodeType="clickEffect" presetSubtype="0" presetID="1" grpId="24" fill="hold">
                                  <p:stCondLst>
                                    <p:cond delay="0"/>
                                  </p:stCondLst>
                                  <p:iterate type="el" backwards="0">
                                    <p:tmAbs val="0"/>
                                  </p:iterate>
                                  <p:childTnLst>
                                    <p:set>
                                      <p:cBhvr>
                                        <p:cTn id="98" fill="hold">
                                          <p:stCondLst>
                                            <p:cond delay="0"/>
                                          </p:stCondLst>
                                        </p:cTn>
                                        <p:tgtEl>
                                          <p:spTgt spid="26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Class="entr" nodeType="clickEffect" presetSubtype="0" presetID="1" grpId="25" fill="hold">
                                  <p:stCondLst>
                                    <p:cond delay="0"/>
                                  </p:stCondLst>
                                  <p:iterate type="el" backwards="0">
                                    <p:tmAbs val="0"/>
                                  </p:iterate>
                                  <p:childTnLst>
                                    <p:set>
                                      <p:cBhvr>
                                        <p:cTn id="102" fill="hold"/>
                                        <p:tgtEl>
                                          <p:spTgt spid="26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Class="exit" nodeType="clickEffect" presetSubtype="0" presetID="1" grpId="26" fill="hold">
                                  <p:stCondLst>
                                    <p:cond delay="0"/>
                                  </p:stCondLst>
                                  <p:iterate type="el" backwards="0">
                                    <p:tmAbs val="0"/>
                                  </p:iterate>
                                  <p:childTnLst>
                                    <p:set>
                                      <p:cBhvr>
                                        <p:cTn id="106" fill="hold">
                                          <p:stCondLst>
                                            <p:cond delay="0"/>
                                          </p:stCondLst>
                                        </p:cTn>
                                        <p:tgtEl>
                                          <p:spTgt spid="26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Class="entr" nodeType="clickEffect" presetSubtype="0" presetID="1" grpId="27" fill="hold">
                                  <p:stCondLst>
                                    <p:cond delay="0"/>
                                  </p:stCondLst>
                                  <p:iterate type="el" backwards="0">
                                    <p:tmAbs val="0"/>
                                  </p:iterate>
                                  <p:childTnLst>
                                    <p:set>
                                      <p:cBhvr>
                                        <p:cTn id="110" fill="hold"/>
                                        <p:tgtEl>
                                          <p:spTgt spid="26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Class="exit" nodeType="clickEffect" presetSubtype="0" presetID="1" grpId="28" fill="hold">
                                  <p:stCondLst>
                                    <p:cond delay="0"/>
                                  </p:stCondLst>
                                  <p:iterate type="el" backwards="0">
                                    <p:tmAbs val="0"/>
                                  </p:iterate>
                                  <p:childTnLst>
                                    <p:set>
                                      <p:cBhvr>
                                        <p:cTn id="114" fill="hold">
                                          <p:stCondLst>
                                            <p:cond delay="0"/>
                                          </p:stCondLst>
                                        </p:cTn>
                                        <p:tgtEl>
                                          <p:spTgt spid="264"/>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0" presetID="1" grpId="29" fill="hold">
                                  <p:stCondLst>
                                    <p:cond delay="0"/>
                                  </p:stCondLst>
                                  <p:iterate type="el" backwards="0">
                                    <p:tmAbs val="0"/>
                                  </p:iterate>
                                  <p:childTnLst>
                                    <p:set>
                                      <p:cBhvr>
                                        <p:cTn id="118" fill="hold"/>
                                        <p:tgtEl>
                                          <p:spTgt spid="2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Class="exit" nodeType="clickEffect" presetSubtype="0" presetID="1" grpId="30" fill="hold">
                                  <p:stCondLst>
                                    <p:cond delay="0"/>
                                  </p:stCondLst>
                                  <p:iterate type="el" backwards="0">
                                    <p:tmAbs val="0"/>
                                  </p:iterate>
                                  <p:childTnLst>
                                    <p:set>
                                      <p:cBhvr>
                                        <p:cTn id="122" fill="hold">
                                          <p:stCondLst>
                                            <p:cond delay="0"/>
                                          </p:stCondLst>
                                        </p:cTn>
                                        <p:tgtEl>
                                          <p:spTgt spid="2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23"/>
      <p:bldP build="whole" bldLvl="1" animBg="1" rev="0" advAuto="0" spid="262" grpId="24"/>
      <p:bldP build="whole" bldLvl="1" animBg="1" rev="0" advAuto="0" spid="264" grpId="27"/>
      <p:bldP build="whole" bldLvl="1" animBg="1" rev="0" advAuto="0" spid="258" grpId="15"/>
      <p:bldP build="whole" bldLvl="1" animBg="1" rev="0" advAuto="0" spid="258" grpId="16"/>
      <p:bldP build="whole" bldLvl="1" animBg="1" rev="0" advAuto="0" spid="264" grpId="28"/>
      <p:bldP build="whole" bldLvl="1" animBg="1" rev="0" advAuto="0" spid="261" grpId="21"/>
      <p:bldP build="whole" bldLvl="1" animBg="1" rev="0" advAuto="0" spid="261" grpId="22"/>
      <p:bldP build="whole" bldLvl="1" animBg="1" rev="0" advAuto="0" spid="263" grpId="25"/>
      <p:bldP build="whole" bldLvl="1" animBg="1" rev="0" advAuto="0" spid="263" grpId="26"/>
      <p:bldP build="whole" bldLvl="1" animBg="1" rev="0" advAuto="0" spid="259" grpId="17"/>
      <p:bldP build="whole" bldLvl="1" animBg="1" rev="0" advAuto="0" spid="259" grpId="18"/>
      <p:bldP build="whole" bldLvl="1" animBg="1" rev="0" advAuto="0" spid="260" grpId="19"/>
      <p:bldP build="whole" bldLvl="1" animBg="1" rev="0" advAuto="0" spid="260" grpId="20"/>
      <p:bldP build="whole" bldLvl="1" animBg="1" rev="0" advAuto="0" spid="252" grpId="3"/>
      <p:bldP build="whole" bldLvl="1" animBg="1" rev="0" advAuto="0" spid="252" grpId="4"/>
      <p:bldP build="whole" bldLvl="1" animBg="1" rev="0" advAuto="0" spid="265" grpId="29"/>
      <p:bldP build="whole" bldLvl="1" animBg="1" rev="0" advAuto="0" spid="256" grpId="11"/>
      <p:bldP build="whole" bldLvl="1" animBg="1" rev="0" advAuto="0" spid="253" grpId="5"/>
      <p:bldP build="whole" bldLvl="1" animBg="1" rev="0" advAuto="0" spid="253" grpId="6"/>
      <p:bldP build="whole" bldLvl="1" animBg="1" rev="0" advAuto="0" spid="256" grpId="12"/>
      <p:bldP build="whole" bldLvl="1" animBg="1" rev="0" advAuto="0" spid="265" grpId="30"/>
      <p:bldP build="whole" bldLvl="1" animBg="1" rev="0" advAuto="0" spid="251" grpId="1"/>
      <p:bldP build="whole" bldLvl="1" animBg="1" rev="0" advAuto="0" spid="257" grpId="13"/>
      <p:bldP build="whole" bldLvl="1" animBg="1" rev="0" advAuto="0" spid="257" grpId="14"/>
      <p:bldP build="whole" bldLvl="1" animBg="1" rev="0" advAuto="0" spid="251" grpId="2"/>
      <p:bldP build="whole" bldLvl="1" animBg="1" rev="0" advAuto="0" spid="255" grpId="9"/>
      <p:bldP build="whole" bldLvl="1" animBg="1" rev="0" advAuto="0" spid="255" grpId="10"/>
      <p:bldP build="whole" bldLvl="1" animBg="1" rev="0" advAuto="0" spid="254" grpId="7"/>
      <p:bldP build="whole" bldLvl="1" animBg="1" rev="0" advAuto="0" spid="254" grpId="8"/>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Title 1"/>
          <p:cNvSpPr txBox="1"/>
          <p:nvPr>
            <p:ph type="title"/>
          </p:nvPr>
        </p:nvSpPr>
        <p:spPr>
          <a:xfrm>
            <a:off x="358774" y="296863"/>
            <a:ext cx="8389940" cy="468314"/>
          </a:xfrm>
          <a:prstGeom prst="rect">
            <a:avLst/>
          </a:prstGeom>
        </p:spPr>
        <p:txBody>
          <a:bodyPr/>
          <a:lstStyle>
            <a:lvl1pPr>
              <a:defRPr sz="2800"/>
            </a:lvl1pPr>
          </a:lstStyle>
          <a:p>
            <a:pPr/>
            <a:r>
              <a:t>Functional analysis of the interaction (Employee APP)</a:t>
            </a:r>
          </a:p>
        </p:txBody>
      </p:sp>
      <p:pic>
        <p:nvPicPr>
          <p:cNvPr id="795" name="Screenshot 2022-02-11 at 18.10.58.png" descr="Screenshot 2022-02-11 at 18.10.58.png"/>
          <p:cNvPicPr>
            <a:picLocks noChangeAspect="1"/>
          </p:cNvPicPr>
          <p:nvPr/>
        </p:nvPicPr>
        <p:blipFill>
          <a:blip r:embed="rId2">
            <a:extLst/>
          </a:blip>
          <a:stretch>
            <a:fillRect/>
          </a:stretch>
        </p:blipFill>
        <p:spPr>
          <a:xfrm>
            <a:off x="431798" y="1016000"/>
            <a:ext cx="8316915" cy="5473700"/>
          </a:xfrm>
          <a:prstGeom prst="rect">
            <a:avLst/>
          </a:prstGeom>
          <a:ln w="12700">
            <a:miter lim="400000"/>
          </a:ln>
        </p:spPr>
      </p:pic>
      <p:sp>
        <p:nvSpPr>
          <p:cNvPr id="796" name="Line"/>
          <p:cNvSpPr/>
          <p:nvPr/>
        </p:nvSpPr>
        <p:spPr>
          <a:xfrm flipH="1">
            <a:off x="2589103" y="2529553"/>
            <a:ext cx="422792" cy="1"/>
          </a:xfrm>
          <a:prstGeom prst="line">
            <a:avLst/>
          </a:prstGeom>
          <a:ln w="12700">
            <a:solidFill>
              <a:srgbClr val="3B3B3B"/>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Title 1"/>
          <p:cNvSpPr txBox="1"/>
          <p:nvPr>
            <p:ph type="title"/>
          </p:nvPr>
        </p:nvSpPr>
        <p:spPr>
          <a:xfrm>
            <a:off x="358774" y="296861"/>
            <a:ext cx="8389940" cy="468314"/>
          </a:xfrm>
          <a:prstGeom prst="rect">
            <a:avLst/>
          </a:prstGeom>
        </p:spPr>
        <p:txBody>
          <a:bodyPr/>
          <a:lstStyle>
            <a:lvl1pPr defTabSz="637794">
              <a:defRPr sz="2976"/>
            </a:lvl1pPr>
          </a:lstStyle>
          <a:p>
            <a:pPr/>
            <a:r>
              <a:t>Client components</a:t>
            </a:r>
          </a:p>
        </p:txBody>
      </p:sp>
      <p:sp>
        <p:nvSpPr>
          <p:cNvPr id="799" name="Content Placeholder 3"/>
          <p:cNvSpPr txBox="1"/>
          <p:nvPr>
            <p:ph type="body" sz="half" idx="1"/>
          </p:nvPr>
        </p:nvSpPr>
        <p:spPr>
          <a:xfrm>
            <a:off x="358774" y="1030416"/>
            <a:ext cx="4162537" cy="5459284"/>
          </a:xfrm>
          <a:prstGeom prst="rect">
            <a:avLst/>
          </a:prstGeom>
        </p:spPr>
        <p:txBody>
          <a:bodyPr/>
          <a:lstStyle/>
          <a:p>
            <a:pPr marL="0" indent="64007" defTabSz="813816">
              <a:lnSpc>
                <a:spcPct val="81000"/>
              </a:lnSpc>
              <a:spcBef>
                <a:spcPts val="400"/>
              </a:spcBef>
              <a:buSzTx/>
              <a:buNone/>
              <a:defRPr b="1" sz="2000"/>
            </a:pPr>
            <a:r>
              <a:t>Servlets</a:t>
            </a:r>
            <a:endParaRPr sz="1700"/>
          </a:p>
          <a:p>
            <a:pPr lvl="1" marL="674369" indent="-203454" defTabSz="813816">
              <a:lnSpc>
                <a:spcPct val="81000"/>
              </a:lnSpc>
              <a:spcBef>
                <a:spcPts val="400"/>
              </a:spcBef>
              <a:defRPr sz="2000"/>
            </a:pPr>
            <a:r>
              <a:t>AttemptPayment</a:t>
            </a:r>
          </a:p>
          <a:p>
            <a:pPr lvl="1" marL="674369" indent="-203454" defTabSz="813816">
              <a:lnSpc>
                <a:spcPct val="81000"/>
              </a:lnSpc>
              <a:spcBef>
                <a:spcPts val="400"/>
              </a:spcBef>
              <a:defRPr sz="2000"/>
            </a:pPr>
            <a:r>
              <a:t>CheckEmployeeLogin</a:t>
            </a:r>
          </a:p>
          <a:p>
            <a:pPr lvl="1" marL="674369" indent="-203454" defTabSz="813816">
              <a:lnSpc>
                <a:spcPct val="81000"/>
              </a:lnSpc>
              <a:spcBef>
                <a:spcPts val="400"/>
              </a:spcBef>
              <a:defRPr sz="2000"/>
            </a:pPr>
            <a:r>
              <a:t>CheckLogin</a:t>
            </a:r>
          </a:p>
          <a:p>
            <a:pPr lvl="1" marL="674369" indent="-203454" defTabSz="813816">
              <a:lnSpc>
                <a:spcPct val="81000"/>
              </a:lnSpc>
              <a:spcBef>
                <a:spcPts val="400"/>
              </a:spcBef>
              <a:defRPr sz="2000"/>
            </a:pPr>
            <a:r>
              <a:t>CreateOptionalProduct</a:t>
            </a:r>
          </a:p>
          <a:p>
            <a:pPr lvl="1" marL="674369" indent="-203454" defTabSz="813816">
              <a:lnSpc>
                <a:spcPct val="81000"/>
              </a:lnSpc>
              <a:spcBef>
                <a:spcPts val="400"/>
              </a:spcBef>
              <a:defRPr sz="2000"/>
            </a:pPr>
            <a:r>
              <a:t>CreateOrder</a:t>
            </a:r>
          </a:p>
          <a:p>
            <a:pPr lvl="1" marL="674369" indent="-203454" defTabSz="813816">
              <a:lnSpc>
                <a:spcPct val="81000"/>
              </a:lnSpc>
              <a:spcBef>
                <a:spcPts val="400"/>
              </a:spcBef>
              <a:defRPr sz="2000"/>
            </a:pPr>
            <a:r>
              <a:t>CreateServicePackage</a:t>
            </a:r>
          </a:p>
          <a:p>
            <a:pPr lvl="1" marL="674369" indent="-203454" defTabSz="813816">
              <a:lnSpc>
                <a:spcPct val="81000"/>
              </a:lnSpc>
              <a:spcBef>
                <a:spcPts val="400"/>
              </a:spcBef>
              <a:defRPr sz="2000"/>
            </a:pPr>
            <a:r>
              <a:t>EmployeeLogout</a:t>
            </a:r>
          </a:p>
          <a:p>
            <a:pPr lvl="1" marL="674369" indent="-203454" defTabSz="813816">
              <a:lnSpc>
                <a:spcPct val="81000"/>
              </a:lnSpc>
              <a:spcBef>
                <a:spcPts val="400"/>
              </a:spcBef>
              <a:defRPr sz="2000"/>
            </a:pPr>
            <a:r>
              <a:t>GoToBuyServicePage</a:t>
            </a:r>
          </a:p>
          <a:p>
            <a:pPr lvl="1" marL="674369" indent="-203454" defTabSz="813816">
              <a:lnSpc>
                <a:spcPct val="81000"/>
              </a:lnSpc>
              <a:spcBef>
                <a:spcPts val="400"/>
              </a:spcBef>
              <a:defRPr sz="2000"/>
            </a:pPr>
            <a:r>
              <a:t>GoToConfirmationPage</a:t>
            </a:r>
          </a:p>
          <a:p>
            <a:pPr lvl="1" marL="674369" indent="-203454" defTabSz="813816">
              <a:lnSpc>
                <a:spcPct val="81000"/>
              </a:lnSpc>
              <a:spcBef>
                <a:spcPts val="400"/>
              </a:spcBef>
              <a:defRPr sz="2000"/>
            </a:pPr>
            <a:r>
              <a:t>GoToEmployeeHomePage</a:t>
            </a:r>
          </a:p>
          <a:p>
            <a:pPr lvl="1" marL="674369" indent="-203454" defTabSz="813816">
              <a:lnSpc>
                <a:spcPct val="81000"/>
              </a:lnSpc>
              <a:spcBef>
                <a:spcPts val="400"/>
              </a:spcBef>
              <a:defRPr sz="2000"/>
            </a:pPr>
            <a:r>
              <a:t>GoToHomePage</a:t>
            </a:r>
          </a:p>
          <a:p>
            <a:pPr lvl="1" marL="674369" indent="-203454" defTabSz="813816">
              <a:lnSpc>
                <a:spcPct val="81000"/>
              </a:lnSpc>
              <a:spcBef>
                <a:spcPts val="400"/>
              </a:spcBef>
              <a:defRPr sz="2000"/>
            </a:pPr>
            <a:r>
              <a:t>GoToSalesReportPage</a:t>
            </a:r>
          </a:p>
          <a:p>
            <a:pPr lvl="1" marL="674369" indent="-203454" defTabSz="813816">
              <a:lnSpc>
                <a:spcPct val="81000"/>
              </a:lnSpc>
              <a:spcBef>
                <a:spcPts val="400"/>
              </a:spcBef>
              <a:defRPr sz="2000"/>
            </a:pPr>
            <a:r>
              <a:t>Logout</a:t>
            </a:r>
            <a:endParaRPr sz="1700"/>
          </a:p>
          <a:p>
            <a:pPr lvl="1" marL="674369" indent="-203454" defTabSz="813816">
              <a:lnSpc>
                <a:spcPct val="81000"/>
              </a:lnSpc>
              <a:spcBef>
                <a:spcPts val="400"/>
              </a:spcBef>
              <a:defRPr sz="2000"/>
            </a:pPr>
            <a:r>
              <a:t>OnConfirmSelection</a:t>
            </a:r>
          </a:p>
          <a:p>
            <a:pPr lvl="1" marL="674369" indent="-203454" defTabSz="813816">
              <a:lnSpc>
                <a:spcPct val="81000"/>
              </a:lnSpc>
              <a:spcBef>
                <a:spcPts val="400"/>
              </a:spcBef>
              <a:defRPr sz="2000"/>
            </a:pPr>
            <a:r>
              <a:t>OnServicePackageSelection</a:t>
            </a:r>
          </a:p>
          <a:p>
            <a:pPr lvl="1" marL="674369" indent="-203454" defTabSz="813816">
              <a:lnSpc>
                <a:spcPct val="81000"/>
              </a:lnSpc>
              <a:spcBef>
                <a:spcPts val="400"/>
              </a:spcBef>
              <a:defRPr sz="2000"/>
            </a:pPr>
            <a:r>
              <a:t>SignIn</a:t>
            </a:r>
          </a:p>
        </p:txBody>
      </p:sp>
      <p:sp>
        <p:nvSpPr>
          <p:cNvPr id="800" name="Views…"/>
          <p:cNvSpPr txBox="1"/>
          <p:nvPr/>
        </p:nvSpPr>
        <p:spPr>
          <a:xfrm>
            <a:off x="4571999" y="1016000"/>
            <a:ext cx="4162537" cy="32295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81000"/>
              </a:lnSpc>
              <a:spcBef>
                <a:spcPts val="500"/>
              </a:spcBef>
              <a:defRPr b="1" sz="2000"/>
            </a:pPr>
            <a:r>
              <a:t>Views</a:t>
            </a:r>
          </a:p>
          <a:p>
            <a:pPr lvl="1" marL="685800" indent="-228600">
              <a:lnSpc>
                <a:spcPct val="81000"/>
              </a:lnSpc>
              <a:spcBef>
                <a:spcPts val="500"/>
              </a:spcBef>
              <a:buSzPct val="100000"/>
              <a:buFont typeface="Arial"/>
              <a:buChar char="•"/>
              <a:defRPr sz="2000"/>
            </a:pPr>
            <a:r>
              <a:t>index</a:t>
            </a:r>
          </a:p>
          <a:p>
            <a:pPr lvl="1" marL="685800" indent="-228600">
              <a:lnSpc>
                <a:spcPct val="81000"/>
              </a:lnSpc>
              <a:spcBef>
                <a:spcPts val="500"/>
              </a:spcBef>
              <a:buSzPct val="100000"/>
              <a:buFont typeface="Arial"/>
              <a:buChar char="•"/>
              <a:defRPr sz="2000"/>
            </a:pPr>
            <a:r>
              <a:t>employeeLogin</a:t>
            </a:r>
          </a:p>
          <a:p>
            <a:pPr lvl="1" marL="685800" indent="-228600">
              <a:lnSpc>
                <a:spcPct val="81000"/>
              </a:lnSpc>
              <a:spcBef>
                <a:spcPts val="500"/>
              </a:spcBef>
              <a:buSzPct val="100000"/>
              <a:buFont typeface="Arial"/>
              <a:buChar char="•"/>
              <a:defRPr sz="2000"/>
            </a:pPr>
            <a:r>
              <a:t>BuyServicePage</a:t>
            </a:r>
          </a:p>
          <a:p>
            <a:pPr lvl="1" marL="685800" indent="-228600">
              <a:lnSpc>
                <a:spcPct val="81000"/>
              </a:lnSpc>
              <a:spcBef>
                <a:spcPts val="500"/>
              </a:spcBef>
              <a:buSzPct val="100000"/>
              <a:buFont typeface="Arial"/>
              <a:buChar char="•"/>
              <a:defRPr sz="2000"/>
            </a:pPr>
            <a:r>
              <a:t>CompletePayment</a:t>
            </a:r>
          </a:p>
          <a:p>
            <a:pPr lvl="1" marL="685800" indent="-228600">
              <a:lnSpc>
                <a:spcPct val="81000"/>
              </a:lnSpc>
              <a:spcBef>
                <a:spcPts val="500"/>
              </a:spcBef>
              <a:buSzPct val="100000"/>
              <a:buFont typeface="Arial"/>
              <a:buChar char="•"/>
              <a:defRPr sz="2000"/>
            </a:pPr>
            <a:r>
              <a:t>ConfirmationPage</a:t>
            </a:r>
          </a:p>
          <a:p>
            <a:pPr lvl="1" marL="685800" indent="-228600">
              <a:lnSpc>
                <a:spcPct val="81000"/>
              </a:lnSpc>
              <a:spcBef>
                <a:spcPts val="500"/>
              </a:spcBef>
              <a:buSzPct val="100000"/>
              <a:buFont typeface="Arial"/>
              <a:buChar char="•"/>
              <a:defRPr sz="2000"/>
            </a:pPr>
            <a:r>
              <a:t>EmployeeHome</a:t>
            </a:r>
          </a:p>
          <a:p>
            <a:pPr lvl="1" marL="685800" indent="-228600">
              <a:lnSpc>
                <a:spcPct val="81000"/>
              </a:lnSpc>
              <a:spcBef>
                <a:spcPts val="500"/>
              </a:spcBef>
              <a:buSzPct val="100000"/>
              <a:buFont typeface="Arial"/>
              <a:buChar char="•"/>
              <a:defRPr sz="2000"/>
            </a:pPr>
            <a:r>
              <a:t>Home</a:t>
            </a:r>
          </a:p>
          <a:p>
            <a:pPr lvl="1" marL="685800" indent="-228600">
              <a:lnSpc>
                <a:spcPct val="81000"/>
              </a:lnSpc>
              <a:spcBef>
                <a:spcPts val="500"/>
              </a:spcBef>
              <a:buSzPct val="100000"/>
              <a:buFont typeface="Arial"/>
              <a:buChar char="•"/>
              <a:defRPr sz="2000"/>
            </a:pPr>
            <a:r>
              <a:t>LogInSignIn</a:t>
            </a:r>
          </a:p>
          <a:p>
            <a:pPr lvl="1" marL="685800" indent="-228600">
              <a:lnSpc>
                <a:spcPct val="81000"/>
              </a:lnSpc>
              <a:spcBef>
                <a:spcPts val="500"/>
              </a:spcBef>
              <a:buSzPct val="100000"/>
              <a:buFont typeface="Arial"/>
              <a:buChar char="•"/>
              <a:defRPr sz="2000"/>
            </a:pPr>
            <a:r>
              <a:t>SalesReportPage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Title 1"/>
          <p:cNvSpPr txBox="1"/>
          <p:nvPr>
            <p:ph type="title"/>
          </p:nvPr>
        </p:nvSpPr>
        <p:spPr>
          <a:xfrm>
            <a:off x="358774" y="296863"/>
            <a:ext cx="8389940" cy="468313"/>
          </a:xfrm>
          <a:prstGeom prst="rect">
            <a:avLst/>
          </a:prstGeom>
        </p:spPr>
        <p:txBody>
          <a:bodyPr/>
          <a:lstStyle>
            <a:lvl1pPr defTabSz="637794">
              <a:defRPr sz="2976"/>
            </a:lvl1pPr>
          </a:lstStyle>
          <a:p>
            <a:pPr/>
            <a:r>
              <a:t>Backend components</a:t>
            </a:r>
          </a:p>
        </p:txBody>
      </p:sp>
      <p:sp>
        <p:nvSpPr>
          <p:cNvPr id="803" name="Content Placeholder 4"/>
          <p:cNvSpPr txBox="1"/>
          <p:nvPr/>
        </p:nvSpPr>
        <p:spPr>
          <a:xfrm>
            <a:off x="395287" y="1016000"/>
            <a:ext cx="4176713" cy="404025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768094">
              <a:lnSpc>
                <a:spcPct val="81000"/>
              </a:lnSpc>
              <a:spcBef>
                <a:spcPts val="400"/>
              </a:spcBef>
              <a:defRPr b="1" sz="2000"/>
            </a:pPr>
            <a:r>
              <a:t>Entities</a:t>
            </a:r>
          </a:p>
          <a:p>
            <a:pPr lvl="1" marL="614476" indent="-230427" defTabSz="768094">
              <a:lnSpc>
                <a:spcPct val="81000"/>
              </a:lnSpc>
              <a:spcBef>
                <a:spcPts val="400"/>
              </a:spcBef>
              <a:buSzPct val="100000"/>
              <a:buFont typeface="Arial"/>
              <a:buChar char="•"/>
              <a:defRPr sz="2000"/>
            </a:pPr>
            <a:r>
              <a:t>ActivationSchedule</a:t>
            </a:r>
          </a:p>
          <a:p>
            <a:pPr lvl="1" marL="614476" indent="-230427" defTabSz="768094">
              <a:lnSpc>
                <a:spcPct val="81000"/>
              </a:lnSpc>
              <a:spcBef>
                <a:spcPts val="400"/>
              </a:spcBef>
              <a:buSzPct val="100000"/>
              <a:buFont typeface="Arial"/>
              <a:buChar char="•"/>
              <a:defRPr sz="2000"/>
            </a:pPr>
            <a:r>
              <a:t>AuditingTable</a:t>
            </a:r>
          </a:p>
          <a:p>
            <a:pPr lvl="1" marL="614476" indent="-230427" defTabSz="768094">
              <a:lnSpc>
                <a:spcPct val="81000"/>
              </a:lnSpc>
              <a:spcBef>
                <a:spcPts val="400"/>
              </a:spcBef>
              <a:buSzPct val="100000"/>
              <a:buFont typeface="Arial"/>
              <a:buChar char="•"/>
              <a:defRPr sz="2000"/>
            </a:pPr>
            <a:r>
              <a:t>Employee</a:t>
            </a:r>
            <a:endParaRPr sz="1600"/>
          </a:p>
          <a:p>
            <a:pPr lvl="1" marL="614476" indent="-230427" defTabSz="768094">
              <a:lnSpc>
                <a:spcPct val="81000"/>
              </a:lnSpc>
              <a:spcBef>
                <a:spcPts val="400"/>
              </a:spcBef>
              <a:buSzPct val="100000"/>
              <a:buFont typeface="Arial"/>
              <a:buChar char="•"/>
              <a:defRPr sz="2000"/>
            </a:pPr>
            <a:r>
              <a:t>FixedInternet</a:t>
            </a:r>
          </a:p>
          <a:p>
            <a:pPr lvl="1" marL="614476" indent="-230427" defTabSz="768094">
              <a:lnSpc>
                <a:spcPct val="81000"/>
              </a:lnSpc>
              <a:spcBef>
                <a:spcPts val="400"/>
              </a:spcBef>
              <a:buSzPct val="100000"/>
              <a:buFont typeface="Arial"/>
              <a:buChar char="•"/>
              <a:defRPr sz="2000"/>
            </a:pPr>
            <a:r>
              <a:t>FixedPhone</a:t>
            </a:r>
          </a:p>
          <a:p>
            <a:pPr lvl="1" marL="614476" indent="-230427" defTabSz="768094">
              <a:lnSpc>
                <a:spcPct val="81000"/>
              </a:lnSpc>
              <a:spcBef>
                <a:spcPts val="400"/>
              </a:spcBef>
              <a:buSzPct val="100000"/>
              <a:buFont typeface="Arial"/>
              <a:buChar char="•"/>
              <a:defRPr sz="2000"/>
            </a:pPr>
            <a:r>
              <a:t>MobileInternet</a:t>
            </a:r>
          </a:p>
          <a:p>
            <a:pPr lvl="1" marL="614476" indent="-230427" defTabSz="768094">
              <a:lnSpc>
                <a:spcPct val="81000"/>
              </a:lnSpc>
              <a:spcBef>
                <a:spcPts val="400"/>
              </a:spcBef>
              <a:buSzPct val="100000"/>
              <a:buFont typeface="Arial"/>
              <a:buChar char="•"/>
              <a:defRPr sz="2000"/>
            </a:pPr>
            <a:r>
              <a:t>MobilePhone</a:t>
            </a:r>
          </a:p>
          <a:p>
            <a:pPr lvl="1" marL="614476" indent="-230427" defTabSz="768094">
              <a:lnSpc>
                <a:spcPct val="81000"/>
              </a:lnSpc>
              <a:spcBef>
                <a:spcPts val="400"/>
              </a:spcBef>
              <a:buSzPct val="100000"/>
              <a:buFont typeface="Arial"/>
              <a:buChar char="•"/>
              <a:defRPr sz="2000"/>
            </a:pPr>
            <a:r>
              <a:t>OptionalProduct</a:t>
            </a:r>
          </a:p>
          <a:p>
            <a:pPr lvl="1" marL="614476" indent="-230427" defTabSz="768094">
              <a:lnSpc>
                <a:spcPct val="81000"/>
              </a:lnSpc>
              <a:spcBef>
                <a:spcPts val="400"/>
              </a:spcBef>
              <a:buSzPct val="100000"/>
              <a:buFont typeface="Arial"/>
              <a:buChar char="•"/>
              <a:defRPr sz="2000"/>
            </a:pPr>
            <a:r>
              <a:t>Order</a:t>
            </a:r>
            <a:endParaRPr sz="1600"/>
          </a:p>
          <a:p>
            <a:pPr lvl="1" marL="614476" indent="-230427" defTabSz="768094">
              <a:lnSpc>
                <a:spcPct val="81000"/>
              </a:lnSpc>
              <a:spcBef>
                <a:spcPts val="400"/>
              </a:spcBef>
              <a:buSzPct val="100000"/>
              <a:buFont typeface="Arial"/>
              <a:buChar char="•"/>
              <a:defRPr sz="2000"/>
            </a:pPr>
            <a:r>
              <a:t>ServicePackage</a:t>
            </a:r>
          </a:p>
          <a:p>
            <a:pPr lvl="1" marL="614476" indent="-230427" defTabSz="768094">
              <a:lnSpc>
                <a:spcPct val="81000"/>
              </a:lnSpc>
              <a:spcBef>
                <a:spcPts val="400"/>
              </a:spcBef>
              <a:buSzPct val="100000"/>
              <a:buFont typeface="Arial"/>
              <a:buChar char="•"/>
              <a:defRPr sz="2000"/>
            </a:pPr>
            <a:r>
              <a:t>User</a:t>
            </a:r>
            <a:endParaRPr sz="1600"/>
          </a:p>
          <a:p>
            <a:pPr lvl="1" marL="614476" indent="-230427" defTabSz="768094">
              <a:lnSpc>
                <a:spcPct val="81000"/>
              </a:lnSpc>
              <a:spcBef>
                <a:spcPts val="400"/>
              </a:spcBef>
              <a:buSzPct val="100000"/>
              <a:buFont typeface="Arial"/>
              <a:buChar char="•"/>
              <a:defRPr sz="2000"/>
            </a:pPr>
            <a:r>
              <a:t>ValidityPeriod</a:t>
            </a:r>
          </a:p>
        </p:txBody>
      </p:sp>
      <p:sp>
        <p:nvSpPr>
          <p:cNvPr id="804" name="Content Placeholder 4"/>
          <p:cNvSpPr txBox="1"/>
          <p:nvPr/>
        </p:nvSpPr>
        <p:spPr>
          <a:xfrm>
            <a:off x="4572000" y="1016000"/>
            <a:ext cx="4176713" cy="54737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nSpc>
                <a:spcPct val="81000"/>
              </a:lnSpc>
              <a:spcBef>
                <a:spcPts val="500"/>
              </a:spcBef>
              <a:defRPr b="1" sz="2000"/>
            </a:pPr>
            <a:r>
              <a:t>Materialized</a:t>
            </a:r>
            <a:r>
              <a:t> v</a:t>
            </a:r>
            <a:r>
              <a:t>iew</a:t>
            </a:r>
            <a:r>
              <a:t>s</a:t>
            </a:r>
          </a:p>
          <a:p>
            <a:pPr lvl="1" marL="731519" indent="-274319">
              <a:lnSpc>
                <a:spcPct val="81000"/>
              </a:lnSpc>
              <a:spcBef>
                <a:spcPts val="500"/>
              </a:spcBef>
              <a:buSzPct val="100000"/>
              <a:buFont typeface="Arial"/>
              <a:buChar char="•"/>
              <a:defRPr sz="2000"/>
            </a:pPr>
            <a:r>
              <a:t>AvgOptionalProduct</a:t>
            </a:r>
          </a:p>
          <a:p>
            <a:pPr lvl="1" marL="731519" indent="-274319">
              <a:lnSpc>
                <a:spcPct val="81000"/>
              </a:lnSpc>
              <a:spcBef>
                <a:spcPts val="500"/>
              </a:spcBef>
              <a:buSzPct val="100000"/>
              <a:buFont typeface="Arial"/>
              <a:buChar char="•"/>
              <a:defRPr sz="2000"/>
            </a:pPr>
            <a:r>
              <a:t>BestSeller</a:t>
            </a:r>
          </a:p>
          <a:p>
            <a:pPr lvl="1" marL="731519" indent="-274319">
              <a:lnSpc>
                <a:spcPct val="81000"/>
              </a:lnSpc>
              <a:spcBef>
                <a:spcPts val="500"/>
              </a:spcBef>
              <a:buSzPct val="100000"/>
              <a:buFont typeface="Arial"/>
              <a:buChar char="•"/>
              <a:defRPr sz="2000"/>
            </a:pPr>
            <a:r>
              <a:t>TotPurchasesPackage</a:t>
            </a:r>
          </a:p>
          <a:p>
            <a:pPr lvl="1" marL="731519" indent="-274319">
              <a:lnSpc>
                <a:spcPct val="81000"/>
              </a:lnSpc>
              <a:spcBef>
                <a:spcPts val="500"/>
              </a:spcBef>
              <a:buSzPct val="100000"/>
              <a:buFont typeface="Arial"/>
              <a:buChar char="•"/>
              <a:defRPr sz="2000"/>
            </a:pPr>
            <a:r>
              <a:t>TotPurchasesPackageVPeriod</a:t>
            </a:r>
          </a:p>
          <a:p>
            <a:pPr lvl="1" marL="731519" indent="-274319">
              <a:lnSpc>
                <a:spcPct val="81000"/>
              </a:lnSpc>
              <a:spcBef>
                <a:spcPts val="500"/>
              </a:spcBef>
              <a:buSzPct val="100000"/>
              <a:buFont typeface="Arial"/>
              <a:buChar char="•"/>
              <a:defRPr sz="2000"/>
            </a:pPr>
            <a:r>
              <a:t>TotSalesPackage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Title 1"/>
          <p:cNvSpPr txBox="1"/>
          <p:nvPr>
            <p:ph type="title"/>
          </p:nvPr>
        </p:nvSpPr>
        <p:spPr>
          <a:xfrm>
            <a:off x="358774" y="296861"/>
            <a:ext cx="8389940" cy="468314"/>
          </a:xfrm>
          <a:prstGeom prst="rect">
            <a:avLst/>
          </a:prstGeom>
        </p:spPr>
        <p:txBody>
          <a:bodyPr/>
          <a:lstStyle>
            <a:lvl1pPr defTabSz="637794">
              <a:defRPr sz="2976"/>
            </a:lvl1pPr>
          </a:lstStyle>
          <a:p>
            <a:pPr/>
            <a:r>
              <a:t>Backend components</a:t>
            </a:r>
          </a:p>
        </p:txBody>
      </p:sp>
      <p:sp>
        <p:nvSpPr>
          <p:cNvPr id="807" name="Content Placeholder 4"/>
          <p:cNvSpPr txBox="1"/>
          <p:nvPr/>
        </p:nvSpPr>
        <p:spPr>
          <a:xfrm>
            <a:off x="403411" y="1416110"/>
            <a:ext cx="8345304" cy="50735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42315" indent="-484631" defTabSz="429768">
              <a:spcBef>
                <a:spcPts val="200"/>
              </a:spcBef>
              <a:defRPr sz="2000">
                <a:solidFill>
                  <a:srgbClr val="AFABAB"/>
                </a:solidFill>
              </a:defRPr>
            </a:pPr>
            <a:r>
              <a:t>@Stateless </a:t>
            </a:r>
            <a:r>
              <a:rPr>
                <a:solidFill>
                  <a:srgbClr val="000000"/>
                </a:solidFill>
              </a:rPr>
              <a:t>ActivationScheduleService</a:t>
            </a:r>
          </a:p>
          <a:p>
            <a:pPr lvl="2" marL="558698" indent="-128930" defTabSz="429768">
              <a:spcBef>
                <a:spcPts val="200"/>
              </a:spcBef>
              <a:buSzPct val="100000"/>
              <a:buFont typeface="Arial"/>
              <a:buChar char="•"/>
              <a:defRPr sz="1600"/>
            </a:pPr>
            <a:r>
              <a:t>void createActivationSchedule</a:t>
            </a:r>
            <a:r>
              <a:t>(Date startDate, int numMonth, Order order)</a:t>
            </a:r>
          </a:p>
          <a:p>
            <a:pPr marL="242315" indent="-484631" defTabSz="429768">
              <a:spcBef>
                <a:spcPts val="200"/>
              </a:spcBef>
              <a:defRPr sz="2000">
                <a:solidFill>
                  <a:srgbClr val="AFABAB"/>
                </a:solidFill>
              </a:defRPr>
            </a:pPr>
            <a:r>
              <a:t>@Stateless </a:t>
            </a:r>
            <a:r>
              <a:rPr>
                <a:solidFill>
                  <a:srgbClr val="000000"/>
                </a:solidFill>
              </a:rPr>
              <a:t>AuditingTableService</a:t>
            </a:r>
          </a:p>
          <a:p>
            <a:pPr lvl="2" marL="558698" indent="-128930" defTabSz="429768">
              <a:spcBef>
                <a:spcPts val="200"/>
              </a:spcBef>
              <a:buSzPct val="100000"/>
              <a:buFont typeface="Arial"/>
              <a:buChar char="•"/>
              <a:defRPr sz="1600"/>
            </a:pPr>
            <a:r>
              <a:t>AuditingTable findAuditingTableByUserName(User user)</a:t>
            </a:r>
          </a:p>
          <a:p>
            <a:pPr lvl="2" marL="558698" indent="-128930" defTabSz="429768">
              <a:spcBef>
                <a:spcPts val="200"/>
              </a:spcBef>
              <a:buSzPct val="100000"/>
              <a:buFont typeface="Arial"/>
              <a:buChar char="•"/>
              <a:defRPr sz="1600"/>
            </a:pPr>
            <a:r>
              <a:t>void createAuditingEntry(User user)</a:t>
            </a:r>
          </a:p>
          <a:p>
            <a:pPr lvl="2" marL="558698" indent="-128930" defTabSz="429768">
              <a:spcBef>
                <a:spcPts val="200"/>
              </a:spcBef>
              <a:buSzPct val="100000"/>
              <a:buFont typeface="Arial"/>
              <a:buChar char="•"/>
              <a:defRPr sz="1600"/>
            </a:pPr>
            <a:r>
              <a:t>void updateAuditingEntry</a:t>
            </a:r>
            <a:r>
              <a:t>(User user, Order order, boolean decrease)</a:t>
            </a:r>
          </a:p>
          <a:p>
            <a:pPr lvl="2" marL="558698" indent="-128930" defTabSz="429768">
              <a:spcBef>
                <a:spcPts val="200"/>
              </a:spcBef>
              <a:buSzPct val="100000"/>
              <a:buFont typeface="Arial"/>
              <a:buChar char="•"/>
              <a:defRPr sz="1600"/>
            </a:pPr>
            <a:r>
              <a:t>void deleteAlert(User user, Order order)</a:t>
            </a:r>
          </a:p>
          <a:p>
            <a:pPr marL="242315" indent="-484631" defTabSz="429768">
              <a:spcBef>
                <a:spcPts val="200"/>
              </a:spcBef>
              <a:defRPr sz="2000">
                <a:solidFill>
                  <a:srgbClr val="AFABAB"/>
                </a:solidFill>
              </a:defRPr>
            </a:pPr>
            <a:r>
              <a:t>@Stateless </a:t>
            </a:r>
            <a:r>
              <a:rPr>
                <a:solidFill>
                  <a:srgbClr val="000000"/>
                </a:solidFill>
              </a:rPr>
              <a:t>EmployeeService</a:t>
            </a:r>
          </a:p>
          <a:p>
            <a:pPr lvl="2" marL="558698" indent="-128930" defTabSz="429768">
              <a:spcBef>
                <a:spcPts val="200"/>
              </a:spcBef>
              <a:buSzPct val="100000"/>
              <a:buFont typeface="Arial"/>
              <a:buChar char="•"/>
              <a:defRPr sz="1600"/>
            </a:pPr>
            <a:r>
              <a:t>Employee checkCredentials(String usrn, String pwd)</a:t>
            </a:r>
          </a:p>
          <a:p>
            <a:pPr marL="242315" indent="-484631" defTabSz="429768">
              <a:spcBef>
                <a:spcPts val="200"/>
              </a:spcBef>
              <a:defRPr sz="2000">
                <a:solidFill>
                  <a:srgbClr val="AFABAB"/>
                </a:solidFill>
              </a:defRPr>
            </a:pPr>
            <a:r>
              <a:t>@Stateless </a:t>
            </a:r>
            <a:r>
              <a:rPr>
                <a:solidFill>
                  <a:srgbClr val="000000"/>
                </a:solidFill>
              </a:rPr>
              <a:t>OptionalProductService</a:t>
            </a:r>
          </a:p>
          <a:p>
            <a:pPr lvl="2" marL="558698" indent="-128930" defTabSz="429768">
              <a:spcBef>
                <a:spcPts val="200"/>
              </a:spcBef>
              <a:buSzPct val="100000"/>
              <a:buFont typeface="Arial"/>
              <a:buChar char="•"/>
              <a:defRPr sz="1600"/>
            </a:pPr>
            <a:r>
              <a:t>OptionalProduct findOptionalProductById(int optionalProductId)</a:t>
            </a:r>
          </a:p>
          <a:p>
            <a:pPr lvl="2" marL="558698" indent="-128930" defTabSz="429768">
              <a:spcBef>
                <a:spcPts val="200"/>
              </a:spcBef>
              <a:buSzPct val="100000"/>
              <a:buFont typeface="Arial"/>
              <a:buChar char="•"/>
              <a:defRPr sz="1600"/>
            </a:pPr>
            <a:r>
              <a:t>List&lt;OptionalProduct&gt; createListOfSelectedOptionalProducts(List&lt;String&gt; 																optionalProductsId)</a:t>
            </a:r>
          </a:p>
          <a:p>
            <a:pPr lvl="2" marL="558698" indent="-128930" defTabSz="429768">
              <a:spcBef>
                <a:spcPts val="200"/>
              </a:spcBef>
              <a:buSzPct val="100000"/>
              <a:buFont typeface="Arial"/>
              <a:buChar char="•"/>
              <a:defRPr sz="1600"/>
            </a:pPr>
            <a:r>
              <a:t>float calculateTotAmountForOptionalProductsSelected(List&lt;OptionalProduct&gt; 														optionalProductList)</a:t>
            </a:r>
          </a:p>
          <a:p>
            <a:pPr lvl="2" marL="558698" indent="-128930" defTabSz="429768">
              <a:spcBef>
                <a:spcPts val="200"/>
              </a:spcBef>
              <a:buSzPct val="100000"/>
              <a:buFont typeface="Arial"/>
              <a:buChar char="•"/>
              <a:defRPr sz="1600"/>
            </a:pPr>
            <a:r>
              <a:t>List&lt;OptionalProduct&gt; findAllOptionalProducts()</a:t>
            </a:r>
          </a:p>
          <a:p>
            <a:pPr lvl="2" marL="558698" indent="-128930" defTabSz="429768">
              <a:spcBef>
                <a:spcPts val="200"/>
              </a:spcBef>
              <a:buSzPct val="100000"/>
              <a:buFont typeface="Arial"/>
              <a:buChar char="•"/>
              <a:defRPr sz="1600"/>
            </a:pPr>
            <a:r>
              <a:t>void createOptionalProduct(String name, float monthlyFee)</a:t>
            </a:r>
          </a:p>
        </p:txBody>
      </p:sp>
      <p:sp>
        <p:nvSpPr>
          <p:cNvPr id="808" name="CasellaDiTesto 1"/>
          <p:cNvSpPr txBox="1"/>
          <p:nvPr/>
        </p:nvSpPr>
        <p:spPr>
          <a:xfrm>
            <a:off x="449131" y="1015999"/>
            <a:ext cx="4077150"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Business components (EJBs)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Segnaposto testo 2"/>
          <p:cNvSpPr txBox="1"/>
          <p:nvPr>
            <p:ph type="body" idx="1"/>
          </p:nvPr>
        </p:nvSpPr>
        <p:spPr>
          <a:xfrm>
            <a:off x="395286" y="1416109"/>
            <a:ext cx="8353426" cy="5073591"/>
          </a:xfrm>
          <a:prstGeom prst="rect">
            <a:avLst/>
          </a:prstGeom>
        </p:spPr>
        <p:txBody>
          <a:bodyPr/>
          <a:lstStyle/>
          <a:p>
            <a:pPr marL="299465" indent="-598931" defTabSz="429768">
              <a:lnSpc>
                <a:spcPct val="100000"/>
              </a:lnSpc>
              <a:spcBef>
                <a:spcPts val="200"/>
              </a:spcBef>
              <a:buSzTx/>
              <a:buNone/>
              <a:defRPr sz="2000">
                <a:solidFill>
                  <a:srgbClr val="AFABAB"/>
                </a:solidFill>
              </a:defRPr>
            </a:pPr>
            <a:r>
              <a:t>@Stateless </a:t>
            </a:r>
            <a:r>
              <a:rPr>
                <a:solidFill>
                  <a:srgbClr val="000000"/>
                </a:solidFill>
              </a:rPr>
              <a:t>OrderService</a:t>
            </a:r>
          </a:p>
          <a:p>
            <a:pPr lvl="2" marL="558698" indent="-128930" defTabSz="429768">
              <a:lnSpc>
                <a:spcPct val="100000"/>
              </a:lnSpc>
              <a:spcBef>
                <a:spcPts val="200"/>
              </a:spcBef>
              <a:defRPr sz="1600"/>
            </a:pPr>
            <a:r>
              <a:t>List&lt;Order&gt; findRejectedOrders(User user)</a:t>
            </a:r>
            <a:endParaRPr sz="900"/>
          </a:p>
          <a:p>
            <a:pPr lvl="2" marL="558698" indent="-128930" defTabSz="429768">
              <a:lnSpc>
                <a:spcPct val="100000"/>
              </a:lnSpc>
              <a:spcBef>
                <a:spcPts val="200"/>
              </a:spcBef>
              <a:defRPr sz="1600"/>
            </a:pPr>
            <a:r>
              <a:t>Order createOrder(User user, ServicePackage sp, List&lt;OptionalProduct&gt; opList, 							ValidityPeriod vp, Date startDate, float totAmount)</a:t>
            </a:r>
            <a:endParaRPr sz="900"/>
          </a:p>
          <a:p>
            <a:pPr lvl="2" marL="558698" indent="-128930" defTabSz="429768">
              <a:lnSpc>
                <a:spcPct val="100000"/>
              </a:lnSpc>
              <a:spcBef>
                <a:spcPts val="200"/>
              </a:spcBef>
              <a:defRPr sz="1600"/>
            </a:pPr>
            <a:r>
              <a:t>void processOrder(boolean successfulPayment, Order order, User user, ValidityPeriod vp)</a:t>
            </a:r>
            <a:endParaRPr sz="900"/>
          </a:p>
          <a:p>
            <a:pPr lvl="2" marL="558698" indent="-128930" defTabSz="429768">
              <a:lnSpc>
                <a:spcPct val="100000"/>
              </a:lnSpc>
              <a:spcBef>
                <a:spcPts val="200"/>
              </a:spcBef>
              <a:defRPr sz="1600"/>
            </a:pPr>
            <a:r>
              <a:t>void reProcessOrder(boolean successfulPayment, Order order, User user, ValidityPeriod vp)</a:t>
            </a:r>
            <a:endParaRPr sz="900"/>
          </a:p>
          <a:p>
            <a:pPr lvl="2" marL="558698" indent="-128930" defTabSz="429768">
              <a:lnSpc>
                <a:spcPct val="100000"/>
              </a:lnSpc>
              <a:spcBef>
                <a:spcPts val="200"/>
              </a:spcBef>
              <a:defRPr sz="1600"/>
            </a:pPr>
            <a:r>
              <a:t>Order findOrderById(int idOrder)</a:t>
            </a:r>
            <a:endParaRPr sz="900"/>
          </a:p>
          <a:p>
            <a:pPr lvl="2" marL="558698" indent="-128930" defTabSz="429768">
              <a:lnSpc>
                <a:spcPct val="100000"/>
              </a:lnSpc>
              <a:spcBef>
                <a:spcPts val="200"/>
              </a:spcBef>
              <a:defRPr sz="1600"/>
            </a:pPr>
            <a:r>
              <a:t>ValidityPeriod getValidityPeriodForOrder(Order order)</a:t>
            </a:r>
            <a:endParaRPr sz="900"/>
          </a:p>
          <a:p>
            <a:pPr lvl="2" marL="558698" indent="-128930" defTabSz="429768">
              <a:lnSpc>
                <a:spcPct val="100000"/>
              </a:lnSpc>
              <a:spcBef>
                <a:spcPts val="200"/>
              </a:spcBef>
              <a:defRPr sz="1600"/>
            </a:pPr>
            <a:r>
              <a:t>ServicePackage getServicePackageForOrder(Order order)</a:t>
            </a:r>
            <a:endParaRPr sz="900"/>
          </a:p>
          <a:p>
            <a:pPr lvl="2" marL="558698" indent="-128930" defTabSz="429768">
              <a:lnSpc>
                <a:spcPct val="100000"/>
              </a:lnSpc>
              <a:spcBef>
                <a:spcPts val="200"/>
              </a:spcBef>
              <a:defRPr sz="1600"/>
            </a:pPr>
            <a:r>
              <a:t>Date getStartDateForOrder(Order order)</a:t>
            </a:r>
            <a:endParaRPr sz="900"/>
          </a:p>
          <a:p>
            <a:pPr lvl="2" marL="558698" indent="-128930" defTabSz="429768">
              <a:lnSpc>
                <a:spcPct val="100000"/>
              </a:lnSpc>
              <a:spcBef>
                <a:spcPts val="200"/>
              </a:spcBef>
              <a:defRPr sz="1600"/>
            </a:pPr>
            <a:r>
              <a:t>float getTotAmountForOrder(Order order)</a:t>
            </a:r>
            <a:endParaRPr sz="900"/>
          </a:p>
          <a:p>
            <a:pPr lvl="2" marL="558698" indent="-128930" defTabSz="429768">
              <a:lnSpc>
                <a:spcPct val="100000"/>
              </a:lnSpc>
              <a:spcBef>
                <a:spcPts val="200"/>
              </a:spcBef>
              <a:defRPr sz="1600"/>
            </a:pPr>
            <a:r>
              <a:t>List&lt;OptionalProduct&gt; getOptionalProductsForOrder(Order order)</a:t>
            </a:r>
            <a:endParaRPr sz="900"/>
          </a:p>
          <a:p>
            <a:pPr lvl="2" marL="558698" indent="-128930" defTabSz="429768">
              <a:lnSpc>
                <a:spcPct val="100000"/>
              </a:lnSpc>
              <a:spcBef>
                <a:spcPts val="200"/>
              </a:spcBef>
              <a:defRPr sz="1600"/>
            </a:pPr>
            <a:r>
              <a:t>float calculateTotExpenseForOrder(ValidityPeriod vp, List&lt;OptionalProduct&gt; 											optionalProductList)</a:t>
            </a:r>
          </a:p>
        </p:txBody>
      </p:sp>
      <p:sp>
        <p:nvSpPr>
          <p:cNvPr id="811" name="Title 1"/>
          <p:cNvSpPr txBox="1"/>
          <p:nvPr>
            <p:ph type="title"/>
          </p:nvPr>
        </p:nvSpPr>
        <p:spPr>
          <a:xfrm>
            <a:off x="358774" y="296861"/>
            <a:ext cx="8389940" cy="468314"/>
          </a:xfrm>
          <a:prstGeom prst="rect">
            <a:avLst/>
          </a:prstGeom>
        </p:spPr>
        <p:txBody>
          <a:bodyPr/>
          <a:lstStyle>
            <a:lvl1pPr defTabSz="637794">
              <a:defRPr sz="2976"/>
            </a:lvl1pPr>
          </a:lstStyle>
          <a:p>
            <a:pPr/>
            <a:r>
              <a:t>Backend components</a:t>
            </a:r>
          </a:p>
        </p:txBody>
      </p:sp>
      <p:sp>
        <p:nvSpPr>
          <p:cNvPr id="812" name="CasellaDiTesto 4"/>
          <p:cNvSpPr txBox="1"/>
          <p:nvPr/>
        </p:nvSpPr>
        <p:spPr>
          <a:xfrm>
            <a:off x="449131" y="1015999"/>
            <a:ext cx="4077150"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Business components (EJBs)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Content Placeholder 4"/>
          <p:cNvSpPr txBox="1"/>
          <p:nvPr>
            <p:ph type="body" idx="1"/>
          </p:nvPr>
        </p:nvSpPr>
        <p:spPr>
          <a:xfrm>
            <a:off x="395286" y="1416109"/>
            <a:ext cx="8421542" cy="5073591"/>
          </a:xfrm>
          <a:prstGeom prst="rect">
            <a:avLst/>
          </a:prstGeom>
        </p:spPr>
        <p:txBody>
          <a:bodyPr lIns="45718" tIns="45718" rIns="45718" bIns="45718"/>
          <a:lstStyle/>
          <a:p>
            <a:pPr lvl="1" marL="294892" indent="-246885" defTabSz="438911">
              <a:lnSpc>
                <a:spcPct val="100000"/>
              </a:lnSpc>
              <a:spcBef>
                <a:spcPts val="200"/>
              </a:spcBef>
              <a:buSzTx/>
              <a:buNone/>
              <a:defRPr sz="2000">
                <a:solidFill>
                  <a:srgbClr val="AFABAB"/>
                </a:solidFill>
              </a:defRPr>
            </a:pPr>
            <a:r>
              <a:t>@Stateless</a:t>
            </a:r>
            <a:r>
              <a:rPr>
                <a:solidFill>
                  <a:srgbClr val="92D050"/>
                </a:solidFill>
              </a:rPr>
              <a:t> </a:t>
            </a:r>
            <a:r>
              <a:rPr>
                <a:solidFill>
                  <a:srgbClr val="000000"/>
                </a:solidFill>
              </a:rPr>
              <a:t>PhoneInternetService</a:t>
            </a:r>
          </a:p>
          <a:p>
            <a:pPr lvl="2" marL="570584" indent="-131673" defTabSz="438911">
              <a:lnSpc>
                <a:spcPct val="100000"/>
              </a:lnSpc>
              <a:spcBef>
                <a:spcPts val="200"/>
              </a:spcBef>
              <a:defRPr sz="1600"/>
            </a:pPr>
            <a:r>
              <a:t>List&lt;FixedInternet&gt; findAllFixedInternetServices()</a:t>
            </a:r>
          </a:p>
          <a:p>
            <a:pPr lvl="2" marL="570584" indent="-131673" defTabSz="438911">
              <a:lnSpc>
                <a:spcPct val="100000"/>
              </a:lnSpc>
              <a:spcBef>
                <a:spcPts val="200"/>
              </a:spcBef>
              <a:defRPr sz="1600"/>
            </a:pPr>
            <a:r>
              <a:t>List&lt;FixedPhone&gt; findAllFixedPhoneServices()</a:t>
            </a:r>
          </a:p>
          <a:p>
            <a:pPr lvl="2" marL="570584" indent="-131673" defTabSz="438911">
              <a:lnSpc>
                <a:spcPct val="100000"/>
              </a:lnSpc>
              <a:spcBef>
                <a:spcPts val="200"/>
              </a:spcBef>
              <a:defRPr sz="1600"/>
            </a:pPr>
            <a:r>
              <a:t>List&lt;MobileInternet&gt; findAllMobileInternetServices()</a:t>
            </a:r>
          </a:p>
          <a:p>
            <a:pPr lvl="2" marL="570584" indent="-131673" defTabSz="438911">
              <a:lnSpc>
                <a:spcPct val="100000"/>
              </a:lnSpc>
              <a:spcBef>
                <a:spcPts val="200"/>
              </a:spcBef>
              <a:defRPr sz="1600"/>
            </a:pPr>
            <a:r>
              <a:t>List&lt;MobilePhone&gt; findAllMobilePhoneServices()</a:t>
            </a:r>
          </a:p>
          <a:p>
            <a:pPr lvl="1" marL="294893" indent="-246887" defTabSz="438911">
              <a:lnSpc>
                <a:spcPct val="100000"/>
              </a:lnSpc>
              <a:spcBef>
                <a:spcPts val="200"/>
              </a:spcBef>
              <a:buSzTx/>
              <a:buNone/>
              <a:defRPr sz="2000">
                <a:solidFill>
                  <a:srgbClr val="AFABAB"/>
                </a:solidFill>
              </a:defRPr>
            </a:pPr>
            <a:r>
              <a:t>@Stateless</a:t>
            </a:r>
            <a:r>
              <a:rPr>
                <a:solidFill>
                  <a:srgbClr val="92D050"/>
                </a:solidFill>
              </a:rPr>
              <a:t>  </a:t>
            </a:r>
            <a:r>
              <a:rPr>
                <a:solidFill>
                  <a:srgbClr val="000000"/>
                </a:solidFill>
              </a:rPr>
              <a:t>SalesReportService</a:t>
            </a:r>
          </a:p>
          <a:p>
            <a:pPr lvl="2" marL="570584" indent="-131673" defTabSz="438911">
              <a:lnSpc>
                <a:spcPct val="100000"/>
              </a:lnSpc>
              <a:spcBef>
                <a:spcPts val="200"/>
              </a:spcBef>
              <a:defRPr sz="1600"/>
            </a:pPr>
            <a:r>
              <a:t>List&lt;TotPurchasesPackage&gt; findAllPurchasesPackage()</a:t>
            </a:r>
          </a:p>
          <a:p>
            <a:pPr lvl="2" marL="570584" indent="-131673" defTabSz="438911">
              <a:lnSpc>
                <a:spcPct val="100000"/>
              </a:lnSpc>
              <a:spcBef>
                <a:spcPts val="200"/>
              </a:spcBef>
              <a:defRPr sz="1600"/>
            </a:pPr>
            <a:r>
              <a:t>List&lt;TotPurchasesPackageVPeriod&gt; findAllPurchasesPackageVPeriod()</a:t>
            </a:r>
          </a:p>
          <a:p>
            <a:pPr lvl="2" marL="570584" indent="-131673" defTabSz="438911">
              <a:lnSpc>
                <a:spcPct val="100000"/>
              </a:lnSpc>
              <a:spcBef>
                <a:spcPts val="200"/>
              </a:spcBef>
              <a:defRPr sz="1600"/>
            </a:pPr>
            <a:r>
              <a:t>List&lt;TotSalesPackage&gt; findAllSalesPackage()</a:t>
            </a:r>
          </a:p>
          <a:p>
            <a:pPr lvl="2" marL="570584" indent="-131673" defTabSz="438911">
              <a:lnSpc>
                <a:spcPct val="100000"/>
              </a:lnSpc>
              <a:spcBef>
                <a:spcPts val="200"/>
              </a:spcBef>
              <a:defRPr sz="1600"/>
            </a:pPr>
            <a:r>
              <a:t>List&lt;AvgOptionalProduct&gt; findAllAvgOpProduct()</a:t>
            </a:r>
          </a:p>
          <a:p>
            <a:pPr lvl="2" marL="570584" indent="-131673" defTabSz="438911">
              <a:lnSpc>
                <a:spcPct val="100000"/>
              </a:lnSpc>
              <a:spcBef>
                <a:spcPts val="200"/>
              </a:spcBef>
              <a:defRPr sz="1600"/>
            </a:pPr>
            <a:r>
              <a:t>List&lt;User&gt; findAllInsolventUsers()</a:t>
            </a:r>
          </a:p>
          <a:p>
            <a:pPr lvl="2" marL="570584" indent="-131673" defTabSz="438911">
              <a:lnSpc>
                <a:spcPct val="100000"/>
              </a:lnSpc>
              <a:spcBef>
                <a:spcPts val="200"/>
              </a:spcBef>
              <a:defRPr sz="1600"/>
            </a:pPr>
            <a:r>
              <a:t>List&lt;Order&gt; findAllRejectedOrders ()</a:t>
            </a:r>
          </a:p>
          <a:p>
            <a:pPr lvl="2" marL="570584" indent="-131673" defTabSz="438911">
              <a:lnSpc>
                <a:spcPct val="100000"/>
              </a:lnSpc>
              <a:spcBef>
                <a:spcPts val="200"/>
              </a:spcBef>
              <a:defRPr sz="1600"/>
            </a:pPr>
            <a:r>
              <a:t>List&lt;AuditingTable&gt; findAllAlerts()</a:t>
            </a:r>
          </a:p>
          <a:p>
            <a:pPr lvl="2" marL="570584" indent="-131673" defTabSz="438911">
              <a:lnSpc>
                <a:spcPct val="100000"/>
              </a:lnSpc>
              <a:spcBef>
                <a:spcPts val="200"/>
              </a:spcBef>
              <a:defRPr sz="1600"/>
            </a:pPr>
            <a:r>
              <a:t>BestSeller findBestSeller()</a:t>
            </a:r>
          </a:p>
        </p:txBody>
      </p:sp>
      <p:sp>
        <p:nvSpPr>
          <p:cNvPr id="815" name="Title 1"/>
          <p:cNvSpPr txBox="1"/>
          <p:nvPr>
            <p:ph type="title"/>
          </p:nvPr>
        </p:nvSpPr>
        <p:spPr>
          <a:xfrm>
            <a:off x="358774" y="296861"/>
            <a:ext cx="8389940" cy="468314"/>
          </a:xfrm>
          <a:prstGeom prst="rect">
            <a:avLst/>
          </a:prstGeom>
        </p:spPr>
        <p:txBody>
          <a:bodyPr/>
          <a:lstStyle>
            <a:lvl1pPr defTabSz="637794">
              <a:defRPr sz="2976"/>
            </a:lvl1pPr>
          </a:lstStyle>
          <a:p>
            <a:pPr/>
            <a:r>
              <a:t>Backend components</a:t>
            </a:r>
          </a:p>
        </p:txBody>
      </p:sp>
      <p:sp>
        <p:nvSpPr>
          <p:cNvPr id="816" name="CasellaDiTesto 4"/>
          <p:cNvSpPr txBox="1"/>
          <p:nvPr/>
        </p:nvSpPr>
        <p:spPr>
          <a:xfrm>
            <a:off x="449131" y="1015999"/>
            <a:ext cx="4077150"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Business components (EJBs)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Segnaposto testo 2"/>
          <p:cNvSpPr txBox="1"/>
          <p:nvPr>
            <p:ph type="body" idx="1"/>
          </p:nvPr>
        </p:nvSpPr>
        <p:spPr>
          <a:xfrm>
            <a:off x="395286" y="1416110"/>
            <a:ext cx="8353426" cy="5073590"/>
          </a:xfrm>
          <a:prstGeom prst="rect">
            <a:avLst/>
          </a:prstGeom>
        </p:spPr>
        <p:txBody>
          <a:bodyPr/>
          <a:lstStyle/>
          <a:p>
            <a:pPr marL="294893" indent="-589787" defTabSz="438911">
              <a:lnSpc>
                <a:spcPct val="100000"/>
              </a:lnSpc>
              <a:spcBef>
                <a:spcPts val="200"/>
              </a:spcBef>
              <a:buSzTx/>
              <a:buNone/>
              <a:defRPr sz="2000">
                <a:solidFill>
                  <a:srgbClr val="AFABAB"/>
                </a:solidFill>
              </a:defRPr>
            </a:pPr>
            <a:r>
              <a:t>@Stateless  </a:t>
            </a:r>
            <a:r>
              <a:rPr>
                <a:solidFill>
                  <a:srgbClr val="000000"/>
                </a:solidFill>
              </a:rPr>
              <a:t>ServicePackageService </a:t>
            </a:r>
            <a:endParaRPr sz="900"/>
          </a:p>
          <a:p>
            <a:pPr lvl="2" marL="570584" indent="-131673" defTabSz="438911">
              <a:lnSpc>
                <a:spcPct val="100000"/>
              </a:lnSpc>
              <a:spcBef>
                <a:spcPts val="200"/>
              </a:spcBef>
              <a:defRPr sz="1600"/>
            </a:pPr>
            <a:r>
              <a:t>List&lt;ServicePackage&gt; findAllServicePackages()</a:t>
            </a:r>
            <a:endParaRPr sz="900"/>
          </a:p>
          <a:p>
            <a:pPr lvl="2" marL="570584" indent="-131673" defTabSz="438911">
              <a:lnSpc>
                <a:spcPct val="100000"/>
              </a:lnSpc>
              <a:spcBef>
                <a:spcPts val="200"/>
              </a:spcBef>
              <a:defRPr sz="1600"/>
            </a:pPr>
            <a:r>
              <a:t>ServicePackage findServicePackageById(int servicePackageId)</a:t>
            </a:r>
            <a:endParaRPr sz="900"/>
          </a:p>
          <a:p>
            <a:pPr lvl="2" marL="570584" indent="-131673" defTabSz="438911">
              <a:lnSpc>
                <a:spcPct val="100000"/>
              </a:lnSpc>
              <a:spcBef>
                <a:spcPts val="200"/>
              </a:spcBef>
              <a:defRPr sz="1600"/>
            </a:pPr>
            <a:r>
              <a:t>void createServicePackage (String name, int fixedPhoneId, int mobilePhoneId, int 								fixedInternetId, int mobileInternetId, List&lt;Integer&gt; 								validityPeriodIds, List&lt;Integer&gt; optionalProductIds)</a:t>
            </a:r>
            <a:endParaRPr sz="900"/>
          </a:p>
          <a:p>
            <a:pPr marL="294893" indent="-589787" defTabSz="438911">
              <a:lnSpc>
                <a:spcPct val="100000"/>
              </a:lnSpc>
              <a:spcBef>
                <a:spcPts val="200"/>
              </a:spcBef>
              <a:buSzTx/>
              <a:buNone/>
              <a:defRPr sz="2000">
                <a:solidFill>
                  <a:srgbClr val="AFABAB"/>
                </a:solidFill>
              </a:defRPr>
            </a:pPr>
            <a:r>
              <a:t>@Stateless  </a:t>
            </a:r>
            <a:r>
              <a:rPr>
                <a:solidFill>
                  <a:srgbClr val="000000"/>
                </a:solidFill>
              </a:rPr>
              <a:t>UserService</a:t>
            </a:r>
          </a:p>
          <a:p>
            <a:pPr lvl="2" marL="570584" indent="-131673" defTabSz="438911">
              <a:lnSpc>
                <a:spcPct val="100000"/>
              </a:lnSpc>
              <a:spcBef>
                <a:spcPts val="200"/>
              </a:spcBef>
              <a:defRPr sz="1600"/>
            </a:pPr>
            <a:r>
              <a:t>User findUserById(User user)</a:t>
            </a:r>
            <a:endParaRPr sz="900"/>
          </a:p>
          <a:p>
            <a:pPr lvl="2" marL="570584" indent="-131673" defTabSz="438911">
              <a:lnSpc>
                <a:spcPct val="100000"/>
              </a:lnSpc>
              <a:spcBef>
                <a:spcPts val="200"/>
              </a:spcBef>
              <a:defRPr sz="1600"/>
            </a:pPr>
            <a:r>
              <a:t>User checkCredentials (String usrn, String pwd)</a:t>
            </a:r>
            <a:endParaRPr sz="900"/>
          </a:p>
          <a:p>
            <a:pPr lvl="2" marL="570584" indent="-131673" defTabSz="438911">
              <a:lnSpc>
                <a:spcPct val="100000"/>
              </a:lnSpc>
              <a:spcBef>
                <a:spcPts val="200"/>
              </a:spcBef>
              <a:defRPr sz="1600"/>
            </a:pPr>
            <a:r>
              <a:t>User registerUser(String usrn, String email, String pwd)</a:t>
            </a:r>
            <a:endParaRPr sz="900"/>
          </a:p>
          <a:p>
            <a:pPr marL="294893" indent="-589787" defTabSz="438911">
              <a:lnSpc>
                <a:spcPct val="100000"/>
              </a:lnSpc>
              <a:spcBef>
                <a:spcPts val="200"/>
              </a:spcBef>
              <a:buSzTx/>
              <a:buNone/>
              <a:defRPr sz="2000">
                <a:solidFill>
                  <a:srgbClr val="AFABAB"/>
                </a:solidFill>
              </a:defRPr>
            </a:pPr>
            <a:r>
              <a:t>@Stateless  </a:t>
            </a:r>
            <a:r>
              <a:rPr>
                <a:solidFill>
                  <a:srgbClr val="000000"/>
                </a:solidFill>
              </a:rPr>
              <a:t>ValidityPeriodService </a:t>
            </a:r>
            <a:endParaRPr sz="900"/>
          </a:p>
          <a:p>
            <a:pPr lvl="2" marL="570584" indent="-131673" defTabSz="438911">
              <a:lnSpc>
                <a:spcPct val="100000"/>
              </a:lnSpc>
              <a:spcBef>
                <a:spcPts val="200"/>
              </a:spcBef>
              <a:defRPr sz="1600"/>
            </a:pPr>
            <a:r>
              <a:t>ValidityPeriod findValidityPeriodById(int validityPeriodId)</a:t>
            </a:r>
            <a:endParaRPr sz="900"/>
          </a:p>
          <a:p>
            <a:pPr lvl="2" marL="570584" indent="-131673" defTabSz="438911">
              <a:lnSpc>
                <a:spcPct val="100000"/>
              </a:lnSpc>
              <a:spcBef>
                <a:spcPts val="200"/>
              </a:spcBef>
              <a:defRPr sz="1600"/>
            </a:pPr>
            <a:r>
              <a:t>List&lt;ValidityPeriod&gt; findAllValidityPeriods()</a:t>
            </a:r>
          </a:p>
        </p:txBody>
      </p:sp>
      <p:sp>
        <p:nvSpPr>
          <p:cNvPr id="819" name="Title 1"/>
          <p:cNvSpPr txBox="1"/>
          <p:nvPr>
            <p:ph type="title"/>
          </p:nvPr>
        </p:nvSpPr>
        <p:spPr>
          <a:xfrm>
            <a:off x="358774" y="296861"/>
            <a:ext cx="8389940" cy="468314"/>
          </a:xfrm>
          <a:prstGeom prst="rect">
            <a:avLst/>
          </a:prstGeom>
        </p:spPr>
        <p:txBody>
          <a:bodyPr/>
          <a:lstStyle>
            <a:lvl1pPr defTabSz="637794">
              <a:defRPr sz="2976"/>
            </a:lvl1pPr>
          </a:lstStyle>
          <a:p>
            <a:pPr/>
            <a:r>
              <a:t>Backend components</a:t>
            </a:r>
          </a:p>
        </p:txBody>
      </p:sp>
      <p:sp>
        <p:nvSpPr>
          <p:cNvPr id="820" name="CasellaDiTesto 4"/>
          <p:cNvSpPr txBox="1"/>
          <p:nvPr/>
        </p:nvSpPr>
        <p:spPr>
          <a:xfrm>
            <a:off x="449131" y="1015999"/>
            <a:ext cx="4077150"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000"/>
            </a:lvl1pPr>
          </a:lstStyle>
          <a:p>
            <a:pPr/>
            <a:r>
              <a:t>Business components (EJBs)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itolo 1"/>
          <p:cNvSpPr txBox="1"/>
          <p:nvPr>
            <p:ph type="title"/>
          </p:nvPr>
        </p:nvSpPr>
        <p:spPr>
          <a:xfrm>
            <a:off x="358774" y="296864"/>
            <a:ext cx="8389940" cy="468312"/>
          </a:xfrm>
          <a:prstGeom prst="rect">
            <a:avLst/>
          </a:prstGeom>
        </p:spPr>
        <p:txBody>
          <a:bodyPr/>
          <a:lstStyle>
            <a:lvl1pPr defTabSz="637794">
              <a:defRPr sz="2976"/>
            </a:lvl1pPr>
          </a:lstStyle>
          <a:p>
            <a:pPr/>
            <a:r>
              <a:t>SQL DDL</a:t>
            </a:r>
          </a:p>
        </p:txBody>
      </p:sp>
      <p:sp>
        <p:nvSpPr>
          <p:cNvPr id="268" name="Segnaposto testo 2"/>
          <p:cNvSpPr txBox="1"/>
          <p:nvPr>
            <p:ph type="body" idx="1"/>
          </p:nvPr>
        </p:nvSpPr>
        <p:spPr>
          <a:xfrm>
            <a:off x="358775" y="981901"/>
            <a:ext cx="8389940" cy="5532966"/>
          </a:xfrm>
          <a:prstGeom prst="rect">
            <a:avLst/>
          </a:prstGeom>
        </p:spPr>
        <p:txBody>
          <a:bodyPr/>
          <a:lstStyle/>
          <a:p>
            <a:pPr marL="0" indent="0">
              <a:lnSpc>
                <a:spcPct val="81000"/>
              </a:lnSpc>
              <a:spcBef>
                <a:spcPts val="300"/>
              </a:spcBef>
              <a:buSzTx/>
              <a:buNone/>
              <a:defRPr sz="1200">
                <a:solidFill>
                  <a:srgbClr val="0070C0"/>
                </a:solidFill>
                <a:latin typeface="Consolas"/>
                <a:ea typeface="Consolas"/>
                <a:cs typeface="Consolas"/>
                <a:sym typeface="Consolas"/>
              </a:defRPr>
            </a:pPr>
            <a:r>
              <a:t>create table </a:t>
            </a:r>
            <a:r>
              <a:rPr>
                <a:solidFill>
                  <a:srgbClr val="0D0D0D"/>
                </a:solidFill>
              </a:rPr>
              <a:t>employee (</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id </a:t>
            </a:r>
            <a:r>
              <a:rPr>
                <a:solidFill>
                  <a:srgbClr val="0070C0"/>
                </a:solidFill>
              </a:rPr>
              <a:t>int not null auto_increment</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username </a:t>
            </a:r>
            <a:r>
              <a:rPr>
                <a:solidFill>
                  <a:srgbClr val="0070C0"/>
                </a:solidFill>
              </a:rPr>
              <a:t>varchar</a:t>
            </a:r>
            <a:r>
              <a:t>(45) </a:t>
            </a:r>
            <a:r>
              <a:rPr>
                <a:solidFill>
                  <a:srgbClr val="0070C0"/>
                </a:solidFill>
              </a:rPr>
              <a:t>not null unique</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password </a:t>
            </a:r>
            <a:r>
              <a:rPr>
                <a:solidFill>
                  <a:srgbClr val="0070C0"/>
                </a:solidFill>
              </a:rPr>
              <a:t>varchar</a:t>
            </a:r>
            <a:r>
              <a:t>(45) </a:t>
            </a:r>
            <a:r>
              <a:rPr>
                <a:solidFill>
                  <a:srgbClr val="0070C0"/>
                </a:solidFill>
              </a:rPr>
              <a:t>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primary key </a:t>
            </a:r>
            <a:r>
              <a:t>(id)</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a:t>
            </a:r>
            <a:endParaRPr sz="1900"/>
          </a:p>
          <a:p>
            <a:pPr marL="0" indent="0">
              <a:lnSpc>
                <a:spcPct val="81000"/>
              </a:lnSpc>
              <a:spcBef>
                <a:spcPts val="600"/>
              </a:spcBef>
              <a:buSzTx/>
              <a:buNone/>
              <a:defRPr sz="1300">
                <a:solidFill>
                  <a:srgbClr val="0D0D0D"/>
                </a:solidFill>
                <a:latin typeface="Consolas"/>
                <a:ea typeface="Consolas"/>
                <a:cs typeface="Consolas"/>
                <a:sym typeface="Consolas"/>
              </a:defRPr>
            </a:pPr>
          </a:p>
          <a:p>
            <a:pPr marL="0" indent="0">
              <a:lnSpc>
                <a:spcPct val="81000"/>
              </a:lnSpc>
              <a:spcBef>
                <a:spcPts val="300"/>
              </a:spcBef>
              <a:buSzTx/>
              <a:buNone/>
              <a:defRPr sz="1200">
                <a:solidFill>
                  <a:srgbClr val="0070C0"/>
                </a:solidFill>
                <a:latin typeface="Consolas"/>
                <a:ea typeface="Consolas"/>
                <a:cs typeface="Consolas"/>
                <a:sym typeface="Consolas"/>
              </a:defRPr>
            </a:pPr>
            <a:r>
              <a:t>create table </a:t>
            </a:r>
            <a:r>
              <a:rPr>
                <a:solidFill>
                  <a:srgbClr val="0D0D0D"/>
                </a:solidFill>
              </a:rPr>
              <a:t>user_table (</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id </a:t>
            </a:r>
            <a:r>
              <a:rPr>
                <a:solidFill>
                  <a:srgbClr val="0070C0"/>
                </a:solidFill>
              </a:rPr>
              <a:t>int not null auto_increment</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username </a:t>
            </a:r>
            <a:r>
              <a:rPr>
                <a:solidFill>
                  <a:srgbClr val="0070C0"/>
                </a:solidFill>
              </a:rPr>
              <a:t>varchar</a:t>
            </a:r>
            <a:r>
              <a:t>(45) </a:t>
            </a:r>
            <a:r>
              <a:rPr>
                <a:solidFill>
                  <a:srgbClr val="0070C0"/>
                </a:solidFill>
              </a:rPr>
              <a:t>not null unique</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password </a:t>
            </a:r>
            <a:r>
              <a:rPr>
                <a:solidFill>
                  <a:srgbClr val="0070C0"/>
                </a:solidFill>
              </a:rPr>
              <a:t>varchar</a:t>
            </a:r>
            <a:r>
              <a:t>(45) </a:t>
            </a:r>
            <a:r>
              <a:rPr>
                <a:solidFill>
                  <a:srgbClr val="0070C0"/>
                </a:solidFill>
              </a:rPr>
              <a:t>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is_insolvent </a:t>
            </a:r>
            <a:r>
              <a:rPr>
                <a:solidFill>
                  <a:srgbClr val="0070C0"/>
                </a:solidFill>
              </a:rPr>
              <a:t>boolean</a:t>
            </a:r>
            <a:r>
              <a:rPr>
                <a:solidFill>
                  <a:srgbClr val="2F5597"/>
                </a:solidFill>
              </a:rPr>
              <a:t> </a:t>
            </a:r>
            <a:r>
              <a:rPr>
                <a:solidFill>
                  <a:srgbClr val="0070C0"/>
                </a:solidFill>
              </a:rPr>
              <a:t>not null default false</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email </a:t>
            </a:r>
            <a:r>
              <a:rPr>
                <a:solidFill>
                  <a:srgbClr val="0070C0"/>
                </a:solidFill>
              </a:rPr>
              <a:t>varchar</a:t>
            </a:r>
            <a:r>
              <a:t>(45) </a:t>
            </a:r>
            <a:r>
              <a:rPr>
                <a:solidFill>
                  <a:srgbClr val="0070C0"/>
                </a:solidFill>
              </a:rPr>
              <a:t>not null unique</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num_failed_payments </a:t>
            </a:r>
            <a:r>
              <a:rPr>
                <a:solidFill>
                  <a:srgbClr val="0070C0"/>
                </a:solidFill>
              </a:rPr>
              <a:t>int not null default </a:t>
            </a:r>
            <a:r>
              <a:t>0,</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unique</a:t>
            </a:r>
            <a:r>
              <a:t> (id,username,email),</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primary key </a:t>
            </a:r>
            <a:r>
              <a:t>(id)</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a:t>
            </a:r>
            <a:endParaRPr sz="1900"/>
          </a:p>
          <a:p>
            <a:pPr marL="0" indent="0">
              <a:lnSpc>
                <a:spcPct val="81000"/>
              </a:lnSpc>
              <a:spcBef>
                <a:spcPts val="300"/>
              </a:spcBef>
              <a:buSzTx/>
              <a:buNone/>
              <a:defRPr sz="1300">
                <a:solidFill>
                  <a:srgbClr val="0D0D0D"/>
                </a:solidFill>
                <a:latin typeface="Consolas"/>
                <a:ea typeface="Consolas"/>
                <a:cs typeface="Consolas"/>
                <a:sym typeface="Consolas"/>
              </a:defRPr>
            </a:pPr>
          </a:p>
          <a:p>
            <a:pPr marL="0" indent="0">
              <a:lnSpc>
                <a:spcPct val="81000"/>
              </a:lnSpc>
              <a:spcBef>
                <a:spcPts val="300"/>
              </a:spcBef>
              <a:buSzTx/>
              <a:buNone/>
              <a:defRPr sz="1200">
                <a:solidFill>
                  <a:srgbClr val="0070C0"/>
                </a:solidFill>
                <a:latin typeface="Consolas"/>
                <a:ea typeface="Consolas"/>
                <a:cs typeface="Consolas"/>
                <a:sym typeface="Consolas"/>
              </a:defRPr>
            </a:pPr>
            <a:r>
              <a:t>create table </a:t>
            </a:r>
            <a:r>
              <a:rPr>
                <a:solidFill>
                  <a:srgbClr val="0D0D0D"/>
                </a:solidFill>
              </a:rPr>
              <a:t>auditing_table (</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id </a:t>
            </a:r>
            <a:r>
              <a:rPr>
                <a:solidFill>
                  <a:srgbClr val="0070C0"/>
                </a:solidFill>
              </a:rPr>
              <a:t>int not null auto_increment</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id_user </a:t>
            </a:r>
            <a:r>
              <a:rPr>
                <a:solidFill>
                  <a:srgbClr val="0070C0"/>
                </a:solidFill>
              </a:rPr>
              <a:t>int 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username </a:t>
            </a:r>
            <a:r>
              <a:rPr>
                <a:solidFill>
                  <a:srgbClr val="0070C0"/>
                </a:solidFill>
              </a:rPr>
              <a:t>varchar</a:t>
            </a:r>
            <a:r>
              <a:t>(45) </a:t>
            </a:r>
            <a:r>
              <a:rPr>
                <a:solidFill>
                  <a:srgbClr val="0070C0"/>
                </a:solidFill>
              </a:rPr>
              <a:t>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email </a:t>
            </a:r>
            <a:r>
              <a:rPr>
                <a:solidFill>
                  <a:srgbClr val="0070C0"/>
                </a:solidFill>
              </a:rPr>
              <a:t>varchar</a:t>
            </a:r>
            <a:r>
              <a:t>(45) </a:t>
            </a:r>
            <a:r>
              <a:rPr>
                <a:solidFill>
                  <a:srgbClr val="0070C0"/>
                </a:solidFill>
              </a:rPr>
              <a:t>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amount </a:t>
            </a:r>
            <a:r>
              <a:rPr>
                <a:solidFill>
                  <a:srgbClr val="0070C0"/>
                </a:solidFill>
              </a:rPr>
              <a:t>decimal</a:t>
            </a:r>
            <a:r>
              <a:t>(5,2) </a:t>
            </a:r>
            <a:r>
              <a:rPr>
                <a:solidFill>
                  <a:srgbClr val="0070C0"/>
                </a:solidFill>
              </a:rPr>
              <a:t>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rejection_date_time </a:t>
            </a:r>
            <a:r>
              <a:rPr>
                <a:solidFill>
                  <a:srgbClr val="0070C0"/>
                </a:solidFill>
              </a:rPr>
              <a:t>datetime not null</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foreign key </a:t>
            </a:r>
            <a:r>
              <a:t>(id_user,username,email) </a:t>
            </a:r>
            <a:r>
              <a:rPr>
                <a:solidFill>
                  <a:srgbClr val="0070C0"/>
                </a:solidFill>
              </a:rPr>
              <a:t>references</a:t>
            </a:r>
            <a:r>
              <a:t> user_table(id,username,email) </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on update cascade on delete cascade</a:t>
            </a:r>
            <a:r>
              <a:t>,</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	</a:t>
            </a:r>
            <a:r>
              <a:rPr>
                <a:solidFill>
                  <a:srgbClr val="0070C0"/>
                </a:solidFill>
              </a:rPr>
              <a:t>primary key </a:t>
            </a:r>
            <a:r>
              <a:t>(id)</a:t>
            </a:r>
            <a:endParaRPr sz="1900"/>
          </a:p>
          <a:p>
            <a:pPr marL="0" indent="0">
              <a:lnSpc>
                <a:spcPct val="81000"/>
              </a:lnSpc>
              <a:spcBef>
                <a:spcPts val="300"/>
              </a:spcBef>
              <a:buSzTx/>
              <a:buNone/>
              <a:defRPr sz="1200">
                <a:solidFill>
                  <a:srgbClr val="0D0D0D"/>
                </a:solidFill>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itolo 1"/>
          <p:cNvSpPr txBox="1"/>
          <p:nvPr>
            <p:ph type="title"/>
          </p:nvPr>
        </p:nvSpPr>
        <p:spPr>
          <a:xfrm>
            <a:off x="358774" y="296864"/>
            <a:ext cx="8389940" cy="468312"/>
          </a:xfrm>
          <a:prstGeom prst="rect">
            <a:avLst/>
          </a:prstGeom>
        </p:spPr>
        <p:txBody>
          <a:bodyPr/>
          <a:lstStyle>
            <a:lvl1pPr defTabSz="637794">
              <a:defRPr sz="2976"/>
            </a:lvl1pPr>
          </a:lstStyle>
          <a:p>
            <a:pPr/>
            <a:r>
              <a:t>SQL DDL</a:t>
            </a:r>
          </a:p>
        </p:txBody>
      </p:sp>
      <p:sp>
        <p:nvSpPr>
          <p:cNvPr id="271" name="Segnaposto testo 2"/>
          <p:cNvSpPr txBox="1"/>
          <p:nvPr>
            <p:ph type="body" idx="1"/>
          </p:nvPr>
        </p:nvSpPr>
        <p:spPr>
          <a:xfrm>
            <a:off x="358775" y="998678"/>
            <a:ext cx="8389940" cy="5532966"/>
          </a:xfrm>
          <a:prstGeom prst="rect">
            <a:avLst/>
          </a:prstGeom>
        </p:spPr>
        <p:txBody>
          <a:bodyPr/>
          <a:lstStyle/>
          <a:p>
            <a:pPr marL="0" indent="0">
              <a:lnSpc>
                <a:spcPct val="72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fixed_phone (</a:t>
            </a:r>
            <a:endParaRPr sz="1900"/>
          </a:p>
          <a:p>
            <a:pPr marL="0" indent="0">
              <a:lnSpc>
                <a:spcPct val="72000"/>
              </a:lnSpc>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endParaRPr sz="1900"/>
          </a:p>
          <a:p>
            <a:pPr marL="0" indent="0">
              <a:lnSpc>
                <a:spcPct val="72000"/>
              </a:lnSpc>
              <a:spcBef>
                <a:spcPts val="3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endParaRPr sz="1900"/>
          </a:p>
          <a:p>
            <a:pPr marL="0" indent="0">
              <a:lnSpc>
                <a:spcPct val="72000"/>
              </a:lnSpc>
              <a:spcBef>
                <a:spcPts val="300"/>
              </a:spcBef>
              <a:buSzTx/>
              <a:buNone/>
              <a:defRPr sz="1200">
                <a:latin typeface="Consolas"/>
                <a:ea typeface="Consolas"/>
                <a:cs typeface="Consolas"/>
                <a:sym typeface="Consolas"/>
              </a:defRPr>
            </a:pPr>
            <a:r>
              <a:t>	</a:t>
            </a:r>
            <a:r>
              <a:rPr>
                <a:solidFill>
                  <a:srgbClr val="0070C0"/>
                </a:solidFill>
              </a:rPr>
              <a:t>primary key </a:t>
            </a:r>
            <a:r>
              <a:t>(id)</a:t>
            </a:r>
            <a:endParaRPr sz="1900"/>
          </a:p>
          <a:p>
            <a:pPr marL="0" indent="0">
              <a:lnSpc>
                <a:spcPct val="72000"/>
              </a:lnSpc>
              <a:spcBef>
                <a:spcPts val="300"/>
              </a:spcBef>
              <a:buSzTx/>
              <a:buNone/>
              <a:defRPr sz="1200">
                <a:latin typeface="Consolas"/>
                <a:ea typeface="Consolas"/>
                <a:cs typeface="Consolas"/>
                <a:sym typeface="Consolas"/>
              </a:defRPr>
            </a:pPr>
            <a:r>
              <a:t>);</a:t>
            </a:r>
            <a:endParaRPr sz="1900"/>
          </a:p>
          <a:p>
            <a:pPr marL="0" indent="0">
              <a:lnSpc>
                <a:spcPct val="72000"/>
              </a:lnSpc>
              <a:spcBef>
                <a:spcPts val="300"/>
              </a:spcBef>
              <a:buSzTx/>
              <a:buNone/>
              <a:defRPr sz="1200">
                <a:latin typeface="Consolas"/>
                <a:ea typeface="Consolas"/>
                <a:cs typeface="Consolas"/>
                <a:sym typeface="Consolas"/>
              </a:defRPr>
            </a:pPr>
            <a:r>
              <a:t> </a:t>
            </a:r>
            <a:endParaRPr sz="1900"/>
          </a:p>
          <a:p>
            <a:pPr marL="0" indent="0">
              <a:lnSpc>
                <a:spcPct val="72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mobile_phone (</a:t>
            </a:r>
            <a:endParaRPr sz="1900"/>
          </a:p>
          <a:p>
            <a:pPr marL="0" indent="0">
              <a:lnSpc>
                <a:spcPct val="72000"/>
              </a:lnSpc>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endParaRPr sz="1900"/>
          </a:p>
          <a:p>
            <a:pPr marL="0" indent="0">
              <a:lnSpc>
                <a:spcPct val="72000"/>
              </a:lnSpc>
              <a:spcBef>
                <a:spcPts val="3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endParaRPr sz="1900"/>
          </a:p>
          <a:p>
            <a:pPr marL="0" indent="0">
              <a:lnSpc>
                <a:spcPct val="72000"/>
              </a:lnSpc>
              <a:spcBef>
                <a:spcPts val="300"/>
              </a:spcBef>
              <a:buSzTx/>
              <a:buNone/>
              <a:defRPr sz="1200">
                <a:latin typeface="Consolas"/>
                <a:ea typeface="Consolas"/>
                <a:cs typeface="Consolas"/>
                <a:sym typeface="Consolas"/>
              </a:defRPr>
            </a:pPr>
            <a:r>
              <a:t>	num_minutes </a:t>
            </a:r>
            <a:r>
              <a:rPr>
                <a:solidFill>
                  <a:srgbClr val="0070C0"/>
                </a:solidFill>
              </a:rPr>
              <a:t>int not null</a:t>
            </a:r>
            <a:r>
              <a:t>,</a:t>
            </a:r>
            <a:endParaRPr sz="1900"/>
          </a:p>
          <a:p>
            <a:pPr marL="0" indent="0">
              <a:lnSpc>
                <a:spcPct val="72000"/>
              </a:lnSpc>
              <a:spcBef>
                <a:spcPts val="300"/>
              </a:spcBef>
              <a:buSzTx/>
              <a:buNone/>
              <a:defRPr sz="1200">
                <a:latin typeface="Consolas"/>
                <a:ea typeface="Consolas"/>
                <a:cs typeface="Consolas"/>
                <a:sym typeface="Consolas"/>
              </a:defRPr>
            </a:pPr>
            <a:r>
              <a:t>	num_sms </a:t>
            </a:r>
            <a:r>
              <a:rPr>
                <a:solidFill>
                  <a:srgbClr val="0070C0"/>
                </a:solidFill>
              </a:rPr>
              <a:t>int not null</a:t>
            </a:r>
            <a:r>
              <a:t>,</a:t>
            </a:r>
            <a:endParaRPr sz="1900"/>
          </a:p>
          <a:p>
            <a:pPr marL="0" indent="0">
              <a:lnSpc>
                <a:spcPct val="72000"/>
              </a:lnSpc>
              <a:spcBef>
                <a:spcPts val="300"/>
              </a:spcBef>
              <a:buSzTx/>
              <a:buNone/>
              <a:defRPr sz="1200">
                <a:latin typeface="Consolas"/>
                <a:ea typeface="Consolas"/>
                <a:cs typeface="Consolas"/>
                <a:sym typeface="Consolas"/>
              </a:defRPr>
            </a:pPr>
            <a:r>
              <a:t>	extra_min_fee </a:t>
            </a:r>
            <a:r>
              <a:rPr>
                <a:solidFill>
                  <a:srgbClr val="0070C0"/>
                </a:solidFill>
              </a:rPr>
              <a:t>decimal</a:t>
            </a:r>
            <a:r>
              <a:t>(5,2) </a:t>
            </a:r>
            <a:r>
              <a:rPr>
                <a:solidFill>
                  <a:srgbClr val="0070C0"/>
                </a:solidFill>
              </a:rPr>
              <a:t>not null</a:t>
            </a:r>
            <a:r>
              <a:t>,</a:t>
            </a:r>
            <a:endParaRPr sz="1900"/>
          </a:p>
          <a:p>
            <a:pPr marL="0" indent="0">
              <a:lnSpc>
                <a:spcPct val="72000"/>
              </a:lnSpc>
              <a:spcBef>
                <a:spcPts val="300"/>
              </a:spcBef>
              <a:buSzTx/>
              <a:buNone/>
              <a:defRPr sz="1200">
                <a:latin typeface="Consolas"/>
                <a:ea typeface="Consolas"/>
                <a:cs typeface="Consolas"/>
                <a:sym typeface="Consolas"/>
              </a:defRPr>
            </a:pPr>
            <a:r>
              <a:t>	extra_sms_fee </a:t>
            </a:r>
            <a:r>
              <a:rPr>
                <a:solidFill>
                  <a:srgbClr val="0070C0"/>
                </a:solidFill>
              </a:rPr>
              <a:t>decimal</a:t>
            </a:r>
            <a:r>
              <a:t>(5,2) </a:t>
            </a:r>
            <a:r>
              <a:rPr>
                <a:solidFill>
                  <a:srgbClr val="0070C0"/>
                </a:solidFill>
              </a:rPr>
              <a:t>not null</a:t>
            </a:r>
            <a:r>
              <a:t>,</a:t>
            </a:r>
            <a:endParaRPr sz="1900"/>
          </a:p>
          <a:p>
            <a:pPr marL="0" indent="0">
              <a:lnSpc>
                <a:spcPct val="72000"/>
              </a:lnSpc>
              <a:spcBef>
                <a:spcPts val="300"/>
              </a:spcBef>
              <a:buSzTx/>
              <a:buNone/>
              <a:defRPr sz="1200">
                <a:latin typeface="Consolas"/>
                <a:ea typeface="Consolas"/>
                <a:cs typeface="Consolas"/>
                <a:sym typeface="Consolas"/>
              </a:defRPr>
            </a:pPr>
            <a:r>
              <a:t>	</a:t>
            </a:r>
            <a:r>
              <a:rPr>
                <a:solidFill>
                  <a:srgbClr val="0070C0"/>
                </a:solidFill>
              </a:rPr>
              <a:t>primary key </a:t>
            </a:r>
            <a:r>
              <a:t>(id)</a:t>
            </a:r>
            <a:endParaRPr sz="1900"/>
          </a:p>
          <a:p>
            <a:pPr marL="0" indent="0">
              <a:lnSpc>
                <a:spcPct val="72000"/>
              </a:lnSpc>
              <a:spcBef>
                <a:spcPts val="300"/>
              </a:spcBef>
              <a:buSzTx/>
              <a:buNone/>
              <a:defRPr sz="1200">
                <a:latin typeface="Consolas"/>
                <a:ea typeface="Consolas"/>
                <a:cs typeface="Consolas"/>
                <a:sym typeface="Consolas"/>
              </a:defRPr>
            </a:pPr>
            <a:r>
              <a:t>);</a:t>
            </a:r>
            <a:endParaRPr sz="1900"/>
          </a:p>
          <a:p>
            <a:pPr marL="0" indent="0">
              <a:lnSpc>
                <a:spcPct val="72000"/>
              </a:lnSpc>
              <a:spcBef>
                <a:spcPts val="300"/>
              </a:spcBef>
              <a:buSzTx/>
              <a:buNone/>
              <a:defRPr sz="1300">
                <a:latin typeface="Consolas"/>
                <a:ea typeface="Consolas"/>
                <a:cs typeface="Consolas"/>
                <a:sym typeface="Consolas"/>
              </a:defRPr>
            </a:pPr>
          </a:p>
          <a:p>
            <a:pPr marL="0" indent="0">
              <a:lnSpc>
                <a:spcPct val="72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fixed_internet (</a:t>
            </a:r>
            <a:endParaRPr sz="1900"/>
          </a:p>
          <a:p>
            <a:pPr marL="0" indent="0">
              <a:lnSpc>
                <a:spcPct val="72000"/>
              </a:lnSpc>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endParaRPr sz="1900"/>
          </a:p>
          <a:p>
            <a:pPr marL="0" indent="0">
              <a:lnSpc>
                <a:spcPct val="72000"/>
              </a:lnSpc>
              <a:spcBef>
                <a:spcPts val="3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endParaRPr sz="1900"/>
          </a:p>
          <a:p>
            <a:pPr marL="0" indent="0">
              <a:lnSpc>
                <a:spcPct val="72000"/>
              </a:lnSpc>
              <a:spcBef>
                <a:spcPts val="300"/>
              </a:spcBef>
              <a:buSzTx/>
              <a:buNone/>
              <a:defRPr sz="1200">
                <a:latin typeface="Consolas"/>
                <a:ea typeface="Consolas"/>
                <a:cs typeface="Consolas"/>
                <a:sym typeface="Consolas"/>
              </a:defRPr>
            </a:pPr>
            <a:r>
              <a:t>	num_giga </a:t>
            </a:r>
            <a:r>
              <a:rPr>
                <a:solidFill>
                  <a:srgbClr val="0070C0"/>
                </a:solidFill>
              </a:rPr>
              <a:t>int not null</a:t>
            </a:r>
            <a:r>
              <a:t>,</a:t>
            </a:r>
            <a:endParaRPr sz="1900"/>
          </a:p>
          <a:p>
            <a:pPr marL="0" indent="0">
              <a:lnSpc>
                <a:spcPct val="72000"/>
              </a:lnSpc>
              <a:spcBef>
                <a:spcPts val="300"/>
              </a:spcBef>
              <a:buSzTx/>
              <a:buNone/>
              <a:defRPr sz="1200">
                <a:latin typeface="Consolas"/>
                <a:ea typeface="Consolas"/>
                <a:cs typeface="Consolas"/>
                <a:sym typeface="Consolas"/>
              </a:defRPr>
            </a:pPr>
            <a:r>
              <a:t>	extra_giga_fee </a:t>
            </a:r>
            <a:r>
              <a:rPr>
                <a:solidFill>
                  <a:srgbClr val="0070C0"/>
                </a:solidFill>
              </a:rPr>
              <a:t>decimal</a:t>
            </a:r>
            <a:r>
              <a:t>(5,2) </a:t>
            </a:r>
            <a:r>
              <a:rPr>
                <a:solidFill>
                  <a:srgbClr val="0070C0"/>
                </a:solidFill>
              </a:rPr>
              <a:t>not null</a:t>
            </a:r>
            <a:r>
              <a:t>,</a:t>
            </a:r>
            <a:endParaRPr sz="1900"/>
          </a:p>
          <a:p>
            <a:pPr marL="0" indent="0">
              <a:lnSpc>
                <a:spcPct val="72000"/>
              </a:lnSpc>
              <a:spcBef>
                <a:spcPts val="300"/>
              </a:spcBef>
              <a:buSzTx/>
              <a:buNone/>
              <a:defRPr sz="1200">
                <a:latin typeface="Consolas"/>
                <a:ea typeface="Consolas"/>
                <a:cs typeface="Consolas"/>
                <a:sym typeface="Consolas"/>
              </a:defRPr>
            </a:pPr>
            <a:r>
              <a:t>	</a:t>
            </a:r>
            <a:r>
              <a:rPr>
                <a:solidFill>
                  <a:srgbClr val="0070C0"/>
                </a:solidFill>
              </a:rPr>
              <a:t>primary key </a:t>
            </a:r>
            <a:r>
              <a:t>(id)</a:t>
            </a:r>
            <a:endParaRPr sz="1900"/>
          </a:p>
          <a:p>
            <a:pPr marL="0" indent="0">
              <a:lnSpc>
                <a:spcPct val="72000"/>
              </a:lnSpc>
              <a:spcBef>
                <a:spcPts val="300"/>
              </a:spcBef>
              <a:buSzTx/>
              <a:buNone/>
              <a:defRPr sz="1200">
                <a:latin typeface="Consolas"/>
                <a:ea typeface="Consolas"/>
                <a:cs typeface="Consolas"/>
                <a:sym typeface="Consolas"/>
              </a:defRPr>
            </a:pPr>
            <a:r>
              <a:t>);</a:t>
            </a:r>
            <a:endParaRPr sz="1900"/>
          </a:p>
          <a:p>
            <a:pPr marL="0" indent="0">
              <a:lnSpc>
                <a:spcPct val="72000"/>
              </a:lnSpc>
              <a:spcBef>
                <a:spcPts val="300"/>
              </a:spcBef>
              <a:buSzTx/>
              <a:buNone/>
              <a:defRPr sz="1200">
                <a:latin typeface="Consolas"/>
                <a:ea typeface="Consolas"/>
                <a:cs typeface="Consolas"/>
                <a:sym typeface="Consolas"/>
              </a:defRPr>
            </a:pPr>
            <a:r>
              <a:t> </a:t>
            </a:r>
            <a:endParaRPr sz="1900"/>
          </a:p>
          <a:p>
            <a:pPr marL="0" indent="0">
              <a:lnSpc>
                <a:spcPct val="72000"/>
              </a:lnSpc>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mobile_internet (</a:t>
            </a:r>
            <a:endParaRPr sz="1900"/>
          </a:p>
          <a:p>
            <a:pPr marL="0" indent="0">
              <a:lnSpc>
                <a:spcPct val="72000"/>
              </a:lnSpc>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endParaRPr sz="1900"/>
          </a:p>
          <a:p>
            <a:pPr marL="0" indent="0">
              <a:lnSpc>
                <a:spcPct val="72000"/>
              </a:lnSpc>
              <a:spcBef>
                <a:spcPts val="3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endParaRPr sz="1900"/>
          </a:p>
          <a:p>
            <a:pPr marL="0" indent="0">
              <a:lnSpc>
                <a:spcPct val="72000"/>
              </a:lnSpc>
              <a:spcBef>
                <a:spcPts val="300"/>
              </a:spcBef>
              <a:buSzTx/>
              <a:buNone/>
              <a:defRPr sz="1200">
                <a:latin typeface="Consolas"/>
                <a:ea typeface="Consolas"/>
                <a:cs typeface="Consolas"/>
                <a:sym typeface="Consolas"/>
              </a:defRPr>
            </a:pPr>
            <a:r>
              <a:t>	num_giga </a:t>
            </a:r>
            <a:r>
              <a:rPr>
                <a:solidFill>
                  <a:srgbClr val="0070C0"/>
                </a:solidFill>
              </a:rPr>
              <a:t>int not null</a:t>
            </a:r>
            <a:r>
              <a:t>,</a:t>
            </a:r>
            <a:endParaRPr sz="1900"/>
          </a:p>
          <a:p>
            <a:pPr marL="0" indent="0">
              <a:lnSpc>
                <a:spcPct val="72000"/>
              </a:lnSpc>
              <a:spcBef>
                <a:spcPts val="300"/>
              </a:spcBef>
              <a:buSzTx/>
              <a:buNone/>
              <a:defRPr sz="1200">
                <a:latin typeface="Consolas"/>
                <a:ea typeface="Consolas"/>
                <a:cs typeface="Consolas"/>
                <a:sym typeface="Consolas"/>
              </a:defRPr>
            </a:pPr>
            <a:r>
              <a:t>	extra_giga_fee </a:t>
            </a:r>
            <a:r>
              <a:rPr>
                <a:solidFill>
                  <a:srgbClr val="0070C0"/>
                </a:solidFill>
              </a:rPr>
              <a:t>decimal</a:t>
            </a:r>
            <a:r>
              <a:t>(5,2) </a:t>
            </a:r>
            <a:r>
              <a:rPr>
                <a:solidFill>
                  <a:srgbClr val="0070C0"/>
                </a:solidFill>
              </a:rPr>
              <a:t>not null</a:t>
            </a:r>
            <a:r>
              <a:t>,</a:t>
            </a:r>
            <a:endParaRPr sz="1900"/>
          </a:p>
          <a:p>
            <a:pPr marL="0" indent="0">
              <a:lnSpc>
                <a:spcPct val="72000"/>
              </a:lnSpc>
              <a:spcBef>
                <a:spcPts val="300"/>
              </a:spcBef>
              <a:buSzTx/>
              <a:buNone/>
              <a:defRPr sz="1200">
                <a:latin typeface="Consolas"/>
                <a:ea typeface="Consolas"/>
                <a:cs typeface="Consolas"/>
                <a:sym typeface="Consolas"/>
              </a:defRPr>
            </a:pPr>
            <a:r>
              <a:t>	</a:t>
            </a:r>
            <a:r>
              <a:rPr>
                <a:solidFill>
                  <a:srgbClr val="0070C0"/>
                </a:solidFill>
              </a:rPr>
              <a:t>primary key </a:t>
            </a:r>
            <a:r>
              <a:t>(id)</a:t>
            </a:r>
            <a:endParaRPr sz="1900"/>
          </a:p>
          <a:p>
            <a:pPr marL="0" indent="0">
              <a:lnSpc>
                <a:spcPct val="72000"/>
              </a:lnSpc>
              <a:spcBef>
                <a:spcPts val="3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Titolo 1"/>
          <p:cNvSpPr txBox="1"/>
          <p:nvPr>
            <p:ph type="title"/>
          </p:nvPr>
        </p:nvSpPr>
        <p:spPr>
          <a:xfrm>
            <a:off x="358774" y="296864"/>
            <a:ext cx="8389940" cy="468312"/>
          </a:xfrm>
          <a:prstGeom prst="rect">
            <a:avLst/>
          </a:prstGeom>
        </p:spPr>
        <p:txBody>
          <a:bodyPr/>
          <a:lstStyle>
            <a:lvl1pPr defTabSz="637794">
              <a:defRPr sz="2976"/>
            </a:lvl1pPr>
          </a:lstStyle>
          <a:p>
            <a:pPr/>
            <a:r>
              <a:t>SQL DDL</a:t>
            </a:r>
          </a:p>
        </p:txBody>
      </p:sp>
      <p:sp>
        <p:nvSpPr>
          <p:cNvPr id="274" name="Segnaposto testo 2"/>
          <p:cNvSpPr txBox="1"/>
          <p:nvPr>
            <p:ph type="body" idx="1"/>
          </p:nvPr>
        </p:nvSpPr>
        <p:spPr>
          <a:xfrm>
            <a:off x="358775" y="956734"/>
            <a:ext cx="8389940" cy="5532966"/>
          </a:xfrm>
          <a:prstGeom prst="rect">
            <a:avLst/>
          </a:prstGeom>
        </p:spPr>
        <p:txBody>
          <a:bodyPr/>
          <a:lstStyle/>
          <a:p>
            <a:pPr marL="0" indent="0">
              <a:spcBef>
                <a:spcPts val="300"/>
              </a:spcBef>
              <a:buSzTx/>
              <a:buNone/>
              <a:defRPr sz="1200">
                <a:solidFill>
                  <a:srgbClr val="0070C0"/>
                </a:solidFill>
                <a:latin typeface="Consolas"/>
                <a:ea typeface="Consolas"/>
                <a:cs typeface="Consolas"/>
                <a:sym typeface="Consolas"/>
              </a:defRPr>
            </a:pPr>
            <a:r>
              <a:t>create table </a:t>
            </a:r>
            <a:r>
              <a:rPr>
                <a:solidFill>
                  <a:srgbClr val="000000"/>
                </a:solidFill>
              </a:rPr>
              <a:t>service_package(</a:t>
            </a:r>
            <a:endParaRPr>
              <a:solidFill>
                <a:srgbClr val="000000"/>
              </a:solidFill>
            </a:endParaRPr>
          </a:p>
          <a:p>
            <a:pPr marL="0" indent="0">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300"/>
              </a:spcBef>
              <a:buSzTx/>
              <a:buNone/>
              <a:defRPr sz="1200">
                <a:latin typeface="Consolas"/>
                <a:ea typeface="Consolas"/>
                <a:cs typeface="Consolas"/>
                <a:sym typeface="Consolas"/>
              </a:defRPr>
            </a:pPr>
            <a:r>
              <a:t>	id_fixedphone </a:t>
            </a:r>
            <a:r>
              <a:rPr>
                <a:solidFill>
                  <a:srgbClr val="0070C0"/>
                </a:solidFill>
              </a:rPr>
              <a:t>int</a:t>
            </a:r>
            <a:r>
              <a:t>,</a:t>
            </a:r>
          </a:p>
          <a:p>
            <a:pPr marL="0" indent="0">
              <a:spcBef>
                <a:spcPts val="300"/>
              </a:spcBef>
              <a:buSzTx/>
              <a:buNone/>
              <a:defRPr sz="1200">
                <a:latin typeface="Consolas"/>
                <a:ea typeface="Consolas"/>
                <a:cs typeface="Consolas"/>
                <a:sym typeface="Consolas"/>
              </a:defRPr>
            </a:pPr>
            <a:r>
              <a:t>	id_mobilephone </a:t>
            </a:r>
            <a:r>
              <a:rPr>
                <a:solidFill>
                  <a:srgbClr val="0070C0"/>
                </a:solidFill>
              </a:rPr>
              <a:t>int</a:t>
            </a:r>
            <a:r>
              <a:t>,</a:t>
            </a:r>
          </a:p>
          <a:p>
            <a:pPr marL="0" indent="0">
              <a:spcBef>
                <a:spcPts val="300"/>
              </a:spcBef>
              <a:buSzTx/>
              <a:buNone/>
              <a:defRPr sz="1200">
                <a:latin typeface="Consolas"/>
                <a:ea typeface="Consolas"/>
                <a:cs typeface="Consolas"/>
                <a:sym typeface="Consolas"/>
              </a:defRPr>
            </a:pPr>
            <a:r>
              <a:t>	id_fixedinternet </a:t>
            </a:r>
            <a:r>
              <a:rPr>
                <a:solidFill>
                  <a:srgbClr val="0070C0"/>
                </a:solidFill>
              </a:rPr>
              <a:t>int</a:t>
            </a:r>
            <a:r>
              <a:t>,</a:t>
            </a:r>
          </a:p>
          <a:p>
            <a:pPr marL="0" indent="0">
              <a:spcBef>
                <a:spcPts val="300"/>
              </a:spcBef>
              <a:buSzTx/>
              <a:buNone/>
              <a:defRPr sz="1200">
                <a:latin typeface="Consolas"/>
                <a:ea typeface="Consolas"/>
                <a:cs typeface="Consolas"/>
                <a:sym typeface="Consolas"/>
              </a:defRPr>
            </a:pPr>
            <a:r>
              <a:t>	id_mobileinternet </a:t>
            </a:r>
            <a:r>
              <a:rPr>
                <a:solidFill>
                  <a:srgbClr val="0070C0"/>
                </a:solidFill>
              </a:rPr>
              <a:t>int</a:t>
            </a:r>
            <a:r>
              <a:t>,</a:t>
            </a:r>
          </a:p>
          <a:p>
            <a:pPr marL="0" indent="0">
              <a:spcBef>
                <a:spcPts val="300"/>
              </a:spcBef>
              <a:buSzTx/>
              <a:buNone/>
              <a:defRPr sz="1200">
                <a:latin typeface="Consolas"/>
                <a:ea typeface="Consolas"/>
                <a:cs typeface="Consolas"/>
                <a:sym typeface="Consolas"/>
              </a:defRPr>
            </a:pPr>
            <a:r>
              <a:t>	name </a:t>
            </a:r>
            <a:r>
              <a:rPr>
                <a:solidFill>
                  <a:srgbClr val="0070C0"/>
                </a:solidFill>
              </a:rPr>
              <a:t>varchar</a:t>
            </a:r>
            <a:r>
              <a:t>(45) </a:t>
            </a:r>
            <a:r>
              <a:rPr>
                <a:solidFill>
                  <a:srgbClr val="0070C0"/>
                </a:solidFill>
              </a:rPr>
              <a:t>not null unique</a:t>
            </a:r>
            <a:r>
              <a:t>,</a:t>
            </a:r>
          </a:p>
          <a:p>
            <a:pPr marL="0" indent="0">
              <a:spcBef>
                <a:spcPts val="300"/>
              </a:spcBef>
              <a:buSzTx/>
              <a:buNone/>
              <a:defRPr sz="1200">
                <a:latin typeface="Consolas"/>
                <a:ea typeface="Consolas"/>
                <a:cs typeface="Consolas"/>
                <a:sym typeface="Consolas"/>
              </a:defRPr>
            </a:pPr>
            <a:r>
              <a:t>    	</a:t>
            </a:r>
            <a:r>
              <a:rPr>
                <a:solidFill>
                  <a:srgbClr val="0070C0"/>
                </a:solidFill>
              </a:rPr>
              <a:t>foreign</a:t>
            </a:r>
            <a:r>
              <a:t> </a:t>
            </a:r>
            <a:r>
              <a:rPr>
                <a:solidFill>
                  <a:srgbClr val="0070C0"/>
                </a:solidFill>
              </a:rPr>
              <a:t>key</a:t>
            </a:r>
            <a:r>
              <a:t> (id_fixedphone) </a:t>
            </a:r>
            <a:r>
              <a:rPr>
                <a:solidFill>
                  <a:srgbClr val="0070C0"/>
                </a:solidFill>
              </a:rPr>
              <a:t>references</a:t>
            </a:r>
            <a:r>
              <a:t> fixed_phone(id) </a:t>
            </a:r>
          </a:p>
          <a:p>
            <a:pPr marL="0" indent="0">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spcBef>
                <a:spcPts val="300"/>
              </a:spcBef>
              <a:buSzTx/>
              <a:buNone/>
              <a:defRPr sz="1200">
                <a:latin typeface="Consolas"/>
                <a:ea typeface="Consolas"/>
                <a:cs typeface="Consolas"/>
                <a:sym typeface="Consolas"/>
              </a:defRPr>
            </a:pPr>
            <a:r>
              <a:t>    	</a:t>
            </a:r>
            <a:r>
              <a:rPr>
                <a:solidFill>
                  <a:srgbClr val="0070C0"/>
                </a:solidFill>
              </a:rPr>
              <a:t>foreign key </a:t>
            </a:r>
            <a:r>
              <a:t>(id_mobilephone) </a:t>
            </a:r>
            <a:r>
              <a:rPr>
                <a:solidFill>
                  <a:srgbClr val="0070C0"/>
                </a:solidFill>
              </a:rPr>
              <a:t>references</a:t>
            </a:r>
            <a:r>
              <a:t> mobile_phone(id) </a:t>
            </a:r>
          </a:p>
          <a:p>
            <a:pPr marL="0" indent="0">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spcBef>
                <a:spcPts val="300"/>
              </a:spcBef>
              <a:buSzTx/>
              <a:buNone/>
              <a:defRPr sz="1200">
                <a:latin typeface="Consolas"/>
                <a:ea typeface="Consolas"/>
                <a:cs typeface="Consolas"/>
                <a:sym typeface="Consolas"/>
              </a:defRPr>
            </a:pPr>
            <a:r>
              <a:t>    	</a:t>
            </a:r>
            <a:r>
              <a:rPr>
                <a:solidFill>
                  <a:srgbClr val="0070C0"/>
                </a:solidFill>
              </a:rPr>
              <a:t>foreign key </a:t>
            </a:r>
            <a:r>
              <a:t>(id_fixedinternet) </a:t>
            </a:r>
            <a:r>
              <a:rPr>
                <a:solidFill>
                  <a:srgbClr val="0070C0"/>
                </a:solidFill>
              </a:rPr>
              <a:t>references</a:t>
            </a:r>
            <a:r>
              <a:t> fixed_internet(id) </a:t>
            </a:r>
          </a:p>
          <a:p>
            <a:pPr marL="0" indent="0">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spcBef>
                <a:spcPts val="300"/>
              </a:spcBef>
              <a:buSzTx/>
              <a:buNone/>
              <a:defRPr sz="1200">
                <a:latin typeface="Consolas"/>
                <a:ea typeface="Consolas"/>
                <a:cs typeface="Consolas"/>
                <a:sym typeface="Consolas"/>
              </a:defRPr>
            </a:pPr>
            <a:r>
              <a:t>    	</a:t>
            </a:r>
            <a:r>
              <a:rPr>
                <a:solidFill>
                  <a:srgbClr val="0070C0"/>
                </a:solidFill>
              </a:rPr>
              <a:t>foreign key </a:t>
            </a:r>
            <a:r>
              <a:t>(id_mobileinternet) </a:t>
            </a:r>
            <a:r>
              <a:rPr>
                <a:solidFill>
                  <a:srgbClr val="0070C0"/>
                </a:solidFill>
              </a:rPr>
              <a:t>references</a:t>
            </a:r>
            <a:r>
              <a:t> mobile_internet(id) </a:t>
            </a:r>
          </a:p>
          <a:p>
            <a:pPr marL="0" indent="0">
              <a:spcBef>
                <a:spcPts val="300"/>
              </a:spcBef>
              <a:buSzTx/>
              <a:buNone/>
              <a:defRPr sz="1200">
                <a:latin typeface="Consolas"/>
                <a:ea typeface="Consolas"/>
                <a:cs typeface="Consolas"/>
                <a:sym typeface="Consolas"/>
              </a:defRPr>
            </a:pPr>
            <a:r>
              <a:t>				</a:t>
            </a:r>
            <a:r>
              <a:rPr>
                <a:solidFill>
                  <a:srgbClr val="0070C0"/>
                </a:solidFill>
              </a:rPr>
              <a:t>on update cascade on delete restrict</a:t>
            </a:r>
            <a:r>
              <a:t>,</a:t>
            </a:r>
          </a:p>
          <a:p>
            <a:pPr marL="0" indent="0">
              <a:spcBef>
                <a:spcPts val="300"/>
              </a:spcBef>
              <a:buSzTx/>
              <a:buNone/>
              <a:defRPr sz="1200">
                <a:latin typeface="Consolas"/>
                <a:ea typeface="Consolas"/>
                <a:cs typeface="Consolas"/>
                <a:sym typeface="Consolas"/>
              </a:defRPr>
            </a:pPr>
            <a:r>
              <a:t>	</a:t>
            </a:r>
            <a:r>
              <a:rPr>
                <a:solidFill>
                  <a:srgbClr val="0070C0"/>
                </a:solidFill>
              </a:rPr>
              <a:t>primary key </a:t>
            </a:r>
            <a:r>
              <a:t>(id)</a:t>
            </a:r>
          </a:p>
          <a:p>
            <a:pPr marL="0" indent="0">
              <a:spcBef>
                <a:spcPts val="300"/>
              </a:spcBef>
              <a:buSzTx/>
              <a:buNone/>
              <a:defRPr sz="1200">
                <a:latin typeface="Consolas"/>
                <a:ea typeface="Consolas"/>
                <a:cs typeface="Consolas"/>
                <a:sym typeface="Consolas"/>
              </a:defRPr>
            </a:pPr>
            <a:r>
              <a:t>);</a:t>
            </a:r>
          </a:p>
          <a:p>
            <a:pPr marL="0" indent="0">
              <a:spcBef>
                <a:spcPts val="300"/>
              </a:spcBef>
              <a:buSzTx/>
              <a:buNone/>
              <a:defRPr sz="1200">
                <a:latin typeface="Consolas"/>
                <a:ea typeface="Consolas"/>
                <a:cs typeface="Consolas"/>
                <a:sym typeface="Consolas"/>
              </a:defRPr>
            </a:pPr>
          </a:p>
          <a:p>
            <a:pPr marL="0" indent="0">
              <a:spcBef>
                <a:spcPts val="300"/>
              </a:spcBef>
              <a:buSzTx/>
              <a:buNone/>
              <a:defRPr sz="1200">
                <a:solidFill>
                  <a:srgbClr val="0070C0"/>
                </a:solidFill>
                <a:latin typeface="Consolas"/>
                <a:ea typeface="Consolas"/>
                <a:cs typeface="Consolas"/>
                <a:sym typeface="Consolas"/>
              </a:defRPr>
            </a:pPr>
            <a:r>
              <a:t>create table</a:t>
            </a:r>
            <a:r>
              <a:rPr>
                <a:solidFill>
                  <a:srgbClr val="000000"/>
                </a:solidFill>
              </a:rPr>
              <a:t> validity_period (</a:t>
            </a:r>
            <a:endParaRPr>
              <a:solidFill>
                <a:srgbClr val="000000"/>
              </a:solidFill>
            </a:endParaRPr>
          </a:p>
          <a:p>
            <a:pPr marL="0" indent="0">
              <a:spcBef>
                <a:spcPts val="300"/>
              </a:spcBef>
              <a:buSzTx/>
              <a:buNone/>
              <a:defRPr sz="1200">
                <a:latin typeface="Consolas"/>
                <a:ea typeface="Consolas"/>
                <a:cs typeface="Consolas"/>
                <a:sym typeface="Consolas"/>
              </a:defRPr>
            </a:pPr>
            <a:r>
              <a:t>	id </a:t>
            </a:r>
            <a:r>
              <a:rPr>
                <a:solidFill>
                  <a:srgbClr val="0070C0"/>
                </a:solidFill>
              </a:rPr>
              <a:t>int not null auto_increment</a:t>
            </a:r>
            <a:r>
              <a:t>,</a:t>
            </a:r>
          </a:p>
          <a:p>
            <a:pPr marL="0" indent="0">
              <a:spcBef>
                <a:spcPts val="300"/>
              </a:spcBef>
              <a:buSzTx/>
              <a:buNone/>
              <a:defRPr sz="1200">
                <a:latin typeface="Consolas"/>
                <a:ea typeface="Consolas"/>
                <a:cs typeface="Consolas"/>
                <a:sym typeface="Consolas"/>
              </a:defRPr>
            </a:pPr>
            <a:r>
              <a:t>	num_months </a:t>
            </a:r>
            <a:r>
              <a:rPr>
                <a:solidFill>
                  <a:srgbClr val="0070C0"/>
                </a:solidFill>
              </a:rPr>
              <a:t>int not null</a:t>
            </a:r>
            <a:r>
              <a:t>,</a:t>
            </a:r>
          </a:p>
          <a:p>
            <a:pPr marL="0" indent="0">
              <a:spcBef>
                <a:spcPts val="300"/>
              </a:spcBef>
              <a:buSzTx/>
              <a:buNone/>
              <a:defRPr sz="1200">
                <a:latin typeface="Consolas"/>
                <a:ea typeface="Consolas"/>
                <a:cs typeface="Consolas"/>
                <a:sym typeface="Consolas"/>
              </a:defRPr>
            </a:pPr>
            <a:r>
              <a:t>	monthly_fee </a:t>
            </a:r>
            <a:r>
              <a:rPr>
                <a:solidFill>
                  <a:srgbClr val="0070C0"/>
                </a:solidFill>
              </a:rPr>
              <a:t>decimal</a:t>
            </a:r>
            <a:r>
              <a:t>(5,2) </a:t>
            </a:r>
            <a:r>
              <a:rPr>
                <a:solidFill>
                  <a:srgbClr val="0070C0"/>
                </a:solidFill>
              </a:rPr>
              <a:t>not null</a:t>
            </a:r>
            <a:r>
              <a:t>,</a:t>
            </a:r>
          </a:p>
          <a:p>
            <a:pPr marL="0" indent="0">
              <a:spcBef>
                <a:spcPts val="300"/>
              </a:spcBef>
              <a:buSzTx/>
              <a:buNone/>
              <a:defRPr sz="1200">
                <a:latin typeface="Consolas"/>
                <a:ea typeface="Consolas"/>
                <a:cs typeface="Consolas"/>
                <a:sym typeface="Consolas"/>
              </a:defRPr>
            </a:pPr>
            <a:r>
              <a:t>    	</a:t>
            </a:r>
            <a:r>
              <a:rPr>
                <a:solidFill>
                  <a:srgbClr val="0070C0"/>
                </a:solidFill>
              </a:rPr>
              <a:t>unique</a:t>
            </a:r>
            <a:r>
              <a:t> (num_months, monthly_fee),</a:t>
            </a:r>
          </a:p>
          <a:p>
            <a:pPr marL="0" indent="0">
              <a:spcBef>
                <a:spcPts val="300"/>
              </a:spcBef>
              <a:buSzTx/>
              <a:buNone/>
              <a:defRPr sz="1200">
                <a:latin typeface="Consolas"/>
                <a:ea typeface="Consolas"/>
                <a:cs typeface="Consolas"/>
                <a:sym typeface="Consolas"/>
              </a:defRPr>
            </a:pPr>
            <a:r>
              <a:t>    	</a:t>
            </a:r>
            <a:r>
              <a:rPr>
                <a:solidFill>
                  <a:srgbClr val="0070C0"/>
                </a:solidFill>
              </a:rPr>
              <a:t>check</a:t>
            </a:r>
            <a:r>
              <a:t>(num_months &gt; 0),</a:t>
            </a:r>
          </a:p>
          <a:p>
            <a:pPr marL="0" indent="0">
              <a:spcBef>
                <a:spcPts val="300"/>
              </a:spcBef>
              <a:buSzTx/>
              <a:buNone/>
              <a:defRPr sz="1200">
                <a:latin typeface="Consolas"/>
                <a:ea typeface="Consolas"/>
                <a:cs typeface="Consolas"/>
                <a:sym typeface="Consolas"/>
              </a:defRPr>
            </a:pPr>
            <a:r>
              <a:t>    	</a:t>
            </a:r>
            <a:r>
              <a:rPr>
                <a:solidFill>
                  <a:srgbClr val="0070C0"/>
                </a:solidFill>
              </a:rPr>
              <a:t>check</a:t>
            </a:r>
            <a:r>
              <a:t>(monthly_fee &gt;= 0),</a:t>
            </a:r>
          </a:p>
          <a:p>
            <a:pPr marL="0" indent="0">
              <a:spcBef>
                <a:spcPts val="300"/>
              </a:spcBef>
              <a:buSzTx/>
              <a:buNone/>
              <a:defRPr sz="1200">
                <a:latin typeface="Consolas"/>
                <a:ea typeface="Consolas"/>
                <a:cs typeface="Consolas"/>
                <a:sym typeface="Consolas"/>
              </a:defRPr>
            </a:pPr>
            <a:r>
              <a:t>	</a:t>
            </a:r>
            <a:r>
              <a:rPr>
                <a:solidFill>
                  <a:srgbClr val="0070C0"/>
                </a:solidFill>
              </a:rPr>
              <a:t>primary key</a:t>
            </a:r>
            <a:r>
              <a:t> (id)</a:t>
            </a:r>
          </a:p>
          <a:p>
            <a:pPr marL="0" indent="0">
              <a:spcBef>
                <a:spcPts val="300"/>
              </a:spcBef>
              <a:buSzTx/>
              <a:buNone/>
              <a:defRPr sz="1200">
                <a:latin typeface="Consolas"/>
                <a:ea typeface="Consolas"/>
                <a:cs typeface="Consolas"/>
                <a:sym typeface="Consolas"/>
              </a:defRPr>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ema di Office">
  <a:themeElements>
    <a:clrScheme name="Tema di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Tema di Office">
      <a:majorFont>
        <a:latin typeface="Helvetica"/>
        <a:ea typeface="Helvetica"/>
        <a:cs typeface="Helvetica"/>
      </a:majorFont>
      <a:minorFont>
        <a:latin typeface="Calibri"/>
        <a:ea typeface="Calibri"/>
        <a:cs typeface="Calibri"/>
      </a:minorFont>
    </a:fontScheme>
    <a:fmtScheme name="Tema di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